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4"/>
  </p:notesMasterIdLst>
  <p:sldIdLst>
    <p:sldId id="256" r:id="rId2"/>
    <p:sldId id="260" r:id="rId3"/>
    <p:sldId id="286" r:id="rId4"/>
    <p:sldId id="285" r:id="rId5"/>
    <p:sldId id="257" r:id="rId6"/>
    <p:sldId id="288" r:id="rId7"/>
    <p:sldId id="289" r:id="rId8"/>
    <p:sldId id="290" r:id="rId9"/>
    <p:sldId id="291" r:id="rId10"/>
    <p:sldId id="287" r:id="rId11"/>
    <p:sldId id="292" r:id="rId12"/>
    <p:sldId id="293" r:id="rId13"/>
    <p:sldId id="294" r:id="rId14"/>
    <p:sldId id="295" r:id="rId15"/>
    <p:sldId id="298" r:id="rId16"/>
    <p:sldId id="296" r:id="rId17"/>
    <p:sldId id="297" r:id="rId18"/>
    <p:sldId id="301" r:id="rId19"/>
    <p:sldId id="300" r:id="rId20"/>
    <p:sldId id="303" r:id="rId21"/>
    <p:sldId id="304" r:id="rId22"/>
    <p:sldId id="305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299" r:id="rId32"/>
    <p:sldId id="267" r:id="rId33"/>
  </p:sldIdLst>
  <p:sldSz cx="9144000" cy="5143500" type="screen16x9"/>
  <p:notesSz cx="6858000" cy="9144000"/>
  <p:embeddedFontLst>
    <p:embeddedFont>
      <p:font typeface="Montserrat" pitchFamily="2" charset="77"/>
      <p:regular r:id="rId35"/>
      <p:bold r:id="rId36"/>
      <p:italic r:id="rId37"/>
      <p:boldItalic r:id="rId38"/>
    </p:embeddedFont>
    <p:embeddedFont>
      <p:font typeface="Montserrat Black" panose="020F0502020204030204" pitchFamily="34" charset="0"/>
      <p:bold r:id="rId39"/>
      <p:italic r:id="rId40"/>
      <p:boldItalic r:id="rId41"/>
    </p:embeddedFont>
    <p:embeddedFont>
      <p:font typeface="Montserrat ExtraBold" panose="020F0502020204030204" pitchFamily="34" charset="0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97"/>
    <p:restoredTop sz="88559"/>
  </p:normalViewPr>
  <p:slideViewPr>
    <p:cSldViewPr snapToGrid="0">
      <p:cViewPr>
        <p:scale>
          <a:sx n="170" d="100"/>
          <a:sy n="170" d="100"/>
        </p:scale>
        <p:origin x="2240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A2837F-CE7A-4D43-9F30-8B51BF41E12B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D73057-A3A2-194A-8EBC-77A4E4A2110C}">
      <dgm:prSet phldrT="[Text]" custT="1"/>
      <dgm:spPr/>
      <dgm:t>
        <a:bodyPr/>
        <a:lstStyle/>
        <a:p>
          <a:r>
            <a:rPr lang="en-US" altLang="zh-CN" sz="1000" b="0" dirty="0"/>
            <a:t>1)</a:t>
          </a:r>
          <a:r>
            <a:rPr lang="zh-CN" altLang="en-US" sz="1000" b="0" dirty="0"/>
            <a:t> </a:t>
          </a:r>
          <a:r>
            <a:rPr lang="en-US" altLang="zh-CN" sz="1000" b="0" dirty="0"/>
            <a:t>2</a:t>
          </a:r>
          <a:r>
            <a:rPr lang="zh-CN" altLang="en-US" sz="1000" b="0" dirty="0"/>
            <a:t> </a:t>
          </a:r>
          <a:r>
            <a:rPr lang="en-US" altLang="zh-CN" sz="1000" b="0" dirty="0"/>
            <a:t>Types</a:t>
          </a:r>
          <a:r>
            <a:rPr lang="zh-CN" altLang="en-US" sz="1000" b="0" dirty="0"/>
            <a:t> </a:t>
          </a:r>
          <a:r>
            <a:rPr lang="en-US" altLang="zh-CN" sz="1000" b="0" dirty="0"/>
            <a:t>Headline</a:t>
          </a:r>
        </a:p>
        <a:p>
          <a:r>
            <a:rPr lang="en-US" altLang="zh-CN" sz="1000" b="0" dirty="0"/>
            <a:t>Sentiment</a:t>
          </a:r>
          <a:r>
            <a:rPr lang="zh-CN" altLang="en-US" sz="1000" b="0" dirty="0"/>
            <a:t> </a:t>
          </a:r>
          <a:r>
            <a:rPr lang="en-US" altLang="zh-CN" sz="1000" b="0" dirty="0"/>
            <a:t>Label</a:t>
          </a:r>
          <a:endParaRPr lang="en-US" sz="1000" b="0" dirty="0"/>
        </a:p>
      </dgm:t>
    </dgm:pt>
    <dgm:pt modelId="{A8BC3629-9FE7-3343-A062-3BA286CFF289}" type="parTrans" cxnId="{7355F397-F694-1843-986F-5D7638D5D3EA}">
      <dgm:prSet/>
      <dgm:spPr/>
      <dgm:t>
        <a:bodyPr/>
        <a:lstStyle/>
        <a:p>
          <a:endParaRPr lang="en-US" b="0"/>
        </a:p>
      </dgm:t>
    </dgm:pt>
    <dgm:pt modelId="{14F74657-A2DD-764B-8A0D-73B6F42955E7}" type="sibTrans" cxnId="{7355F397-F694-1843-986F-5D7638D5D3EA}">
      <dgm:prSet/>
      <dgm:spPr/>
      <dgm:t>
        <a:bodyPr/>
        <a:lstStyle/>
        <a:p>
          <a:endParaRPr lang="en-US" b="0"/>
        </a:p>
      </dgm:t>
    </dgm:pt>
    <dgm:pt modelId="{96D0257E-7435-9D44-89E2-800BC609044F}">
      <dgm:prSet phldrT="[Text]" custT="1"/>
      <dgm:spPr/>
      <dgm:t>
        <a:bodyPr/>
        <a:lstStyle/>
        <a:p>
          <a:r>
            <a:rPr lang="en-US" altLang="zh-CN" sz="800" b="0" dirty="0"/>
            <a:t>Sentiment</a:t>
          </a:r>
          <a:r>
            <a:rPr lang="zh-CN" altLang="en-US" sz="800" b="0" dirty="0"/>
            <a:t> </a:t>
          </a:r>
          <a:r>
            <a:rPr lang="en-US" altLang="zh-CN" sz="800" b="0" dirty="0"/>
            <a:t>Labels</a:t>
          </a:r>
          <a:r>
            <a:rPr lang="zh-CN" altLang="en-US" sz="800" b="0" dirty="0"/>
            <a:t> </a:t>
          </a:r>
          <a:r>
            <a:rPr lang="en-US" altLang="zh-CN" sz="800" b="0" dirty="0"/>
            <a:t>on</a:t>
          </a:r>
        </a:p>
        <a:p>
          <a:r>
            <a:rPr lang="en-US" altLang="zh-CN" sz="800" b="0" dirty="0"/>
            <a:t>F</a:t>
          </a:r>
          <a:r>
            <a:rPr lang="en-US" sz="800" b="0" dirty="0"/>
            <a:t>inancial</a:t>
          </a:r>
          <a:r>
            <a:rPr lang="zh-CN" altLang="en-US" sz="800" b="0" dirty="0"/>
            <a:t> </a:t>
          </a:r>
          <a:r>
            <a:rPr lang="en-US" altLang="zh-CN" sz="800" b="0" dirty="0"/>
            <a:t>H</a:t>
          </a:r>
          <a:r>
            <a:rPr lang="en-US" sz="800" b="0" dirty="0"/>
            <a:t>eadline</a:t>
          </a:r>
        </a:p>
      </dgm:t>
    </dgm:pt>
    <dgm:pt modelId="{29AB5490-84C2-604C-B91B-D0D502F55110}" type="parTrans" cxnId="{A96C746C-431B-CD45-9972-C3D67E8C2FFF}">
      <dgm:prSet/>
      <dgm:spPr/>
      <dgm:t>
        <a:bodyPr/>
        <a:lstStyle/>
        <a:p>
          <a:endParaRPr lang="en-US" b="0"/>
        </a:p>
      </dgm:t>
    </dgm:pt>
    <dgm:pt modelId="{73035ED2-16DD-4745-821B-EDAE83A53A8C}" type="sibTrans" cxnId="{A96C746C-431B-CD45-9972-C3D67E8C2FFF}">
      <dgm:prSet/>
      <dgm:spPr/>
      <dgm:t>
        <a:bodyPr/>
        <a:lstStyle/>
        <a:p>
          <a:endParaRPr lang="en-US" b="0"/>
        </a:p>
      </dgm:t>
    </dgm:pt>
    <dgm:pt modelId="{540FE231-4998-C149-A8C9-B3345F5CA61F}">
      <dgm:prSet phldrT="[Text]" custT="1"/>
      <dgm:spPr/>
      <dgm:t>
        <a:bodyPr/>
        <a:lstStyle/>
        <a:p>
          <a:r>
            <a:rPr lang="en-US" altLang="zh-CN" sz="800" b="0" dirty="0"/>
            <a:t>Label</a:t>
          </a:r>
          <a:r>
            <a:rPr lang="zh-CN" altLang="en-US" sz="800" b="0" dirty="0"/>
            <a:t> </a:t>
          </a:r>
          <a:r>
            <a:rPr lang="en-US" altLang="zh-CN" sz="800" b="0" dirty="0"/>
            <a:t>Type</a:t>
          </a:r>
          <a:r>
            <a:rPr lang="zh-CN" altLang="en-US" sz="800" b="0" dirty="0"/>
            <a:t> </a:t>
          </a:r>
          <a:r>
            <a:rPr lang="en-US" altLang="zh-CN" sz="800" b="0" dirty="0"/>
            <a:t>I</a:t>
          </a:r>
          <a:r>
            <a:rPr lang="zh-CN" altLang="en-US" sz="800" b="0" dirty="0"/>
            <a:t> </a:t>
          </a:r>
          <a:r>
            <a:rPr lang="en-US" altLang="zh-CN" sz="800" b="0" dirty="0"/>
            <a:t>:</a:t>
          </a:r>
        </a:p>
        <a:p>
          <a:r>
            <a:rPr lang="en-US" altLang="zh-CN" sz="800" b="0" dirty="0"/>
            <a:t>N</a:t>
          </a:r>
          <a:r>
            <a:rPr lang="en-US" sz="800" b="0" dirty="0"/>
            <a:t>ext-day </a:t>
          </a:r>
          <a:r>
            <a:rPr lang="en-US" altLang="zh-CN" sz="800" b="0" dirty="0"/>
            <a:t>S</a:t>
          </a:r>
          <a:r>
            <a:rPr lang="en-US" sz="800" b="0" dirty="0"/>
            <a:t>tock</a:t>
          </a:r>
        </a:p>
        <a:p>
          <a:r>
            <a:rPr lang="en-US" altLang="zh-CN" sz="800" b="0" dirty="0"/>
            <a:t>Daily</a:t>
          </a:r>
          <a:r>
            <a:rPr lang="zh-CN" altLang="en-US" sz="800" b="0" dirty="0"/>
            <a:t> </a:t>
          </a:r>
          <a:r>
            <a:rPr lang="en-US" altLang="zh-CN" sz="800" b="0" dirty="0"/>
            <a:t>Big</a:t>
          </a:r>
          <a:r>
            <a:rPr lang="zh-CN" altLang="en-US" sz="800" b="0" dirty="0"/>
            <a:t> </a:t>
          </a:r>
          <a:r>
            <a:rPr lang="en-US" altLang="zh-CN" sz="800" b="0" dirty="0"/>
            <a:t>R</a:t>
          </a:r>
          <a:r>
            <a:rPr lang="en-US" sz="800" b="0" dirty="0"/>
            <a:t>eturns</a:t>
          </a:r>
        </a:p>
      </dgm:t>
    </dgm:pt>
    <dgm:pt modelId="{C0C8F8C1-2A2D-2341-AB3D-DC6E9B45B0A6}" type="parTrans" cxnId="{ACB740CC-DC80-0548-9E59-8D72B7A0D4AE}">
      <dgm:prSet/>
      <dgm:spPr/>
      <dgm:t>
        <a:bodyPr/>
        <a:lstStyle/>
        <a:p>
          <a:endParaRPr lang="en-US" b="0"/>
        </a:p>
      </dgm:t>
    </dgm:pt>
    <dgm:pt modelId="{87F8E0BA-103A-154E-8B89-3DA809046EE5}" type="sibTrans" cxnId="{ACB740CC-DC80-0548-9E59-8D72B7A0D4AE}">
      <dgm:prSet/>
      <dgm:spPr/>
      <dgm:t>
        <a:bodyPr/>
        <a:lstStyle/>
        <a:p>
          <a:endParaRPr lang="en-US" b="0"/>
        </a:p>
      </dgm:t>
    </dgm:pt>
    <dgm:pt modelId="{CB6570B1-24A0-E948-86D0-5EB1CD479267}">
      <dgm:prSet phldrT="[Text]" custT="1"/>
      <dgm:spPr/>
      <dgm:t>
        <a:bodyPr/>
        <a:lstStyle/>
        <a:p>
          <a:r>
            <a:rPr lang="en-US" altLang="zh-CN" sz="1000" b="0" dirty="0"/>
            <a:t>2)</a:t>
          </a:r>
          <a:r>
            <a:rPr lang="zh-CN" altLang="en-US" sz="1000" b="0" dirty="0"/>
            <a:t> </a:t>
          </a:r>
          <a:r>
            <a:rPr lang="en-US" altLang="zh-CN" sz="1000" b="0" dirty="0"/>
            <a:t>2</a:t>
          </a:r>
          <a:r>
            <a:rPr lang="zh-CN" altLang="en-US" sz="1000" b="0" dirty="0"/>
            <a:t> </a:t>
          </a:r>
          <a:r>
            <a:rPr lang="en-US" altLang="zh-CN" sz="1000" b="0" dirty="0"/>
            <a:t>Inputs</a:t>
          </a:r>
          <a:r>
            <a:rPr lang="zh-CN" altLang="en-US" sz="1000" b="0" dirty="0"/>
            <a:t> </a:t>
          </a:r>
          <a:r>
            <a:rPr lang="en-US" altLang="zh-CN" sz="1000" b="0" dirty="0"/>
            <a:t>Word-</a:t>
          </a:r>
        </a:p>
        <a:p>
          <a:r>
            <a:rPr lang="en-US" altLang="zh-CN" sz="1000" b="0" dirty="0"/>
            <a:t>Embedding</a:t>
          </a:r>
          <a:r>
            <a:rPr lang="zh-CN" altLang="en-US" sz="1000" b="0" dirty="0"/>
            <a:t> </a:t>
          </a:r>
          <a:r>
            <a:rPr lang="en-US" altLang="zh-CN" sz="1000" b="0" dirty="0"/>
            <a:t>NLP</a:t>
          </a:r>
          <a:r>
            <a:rPr lang="zh-CN" altLang="en-US" sz="1000" b="0" dirty="0"/>
            <a:t> </a:t>
          </a:r>
          <a:r>
            <a:rPr lang="en-US" altLang="zh-CN" sz="1000" b="0" dirty="0"/>
            <a:t>Tool</a:t>
          </a:r>
          <a:endParaRPr lang="en-US" sz="1000" b="0" dirty="0"/>
        </a:p>
      </dgm:t>
    </dgm:pt>
    <dgm:pt modelId="{4F4C6AB3-2BD6-9742-9CBC-C97087C226D1}" type="parTrans" cxnId="{24CE1A35-6B77-2B4F-8D7A-FBE5778E8212}">
      <dgm:prSet/>
      <dgm:spPr/>
      <dgm:t>
        <a:bodyPr/>
        <a:lstStyle/>
        <a:p>
          <a:endParaRPr lang="en-US" b="0"/>
        </a:p>
      </dgm:t>
    </dgm:pt>
    <dgm:pt modelId="{42F69590-2738-0542-9799-BE62E756E179}" type="sibTrans" cxnId="{24CE1A35-6B77-2B4F-8D7A-FBE5778E8212}">
      <dgm:prSet/>
      <dgm:spPr/>
      <dgm:t>
        <a:bodyPr/>
        <a:lstStyle/>
        <a:p>
          <a:endParaRPr lang="en-US" b="0"/>
        </a:p>
      </dgm:t>
    </dgm:pt>
    <dgm:pt modelId="{AEFD364E-D812-EB41-9DB4-85F1B812CFDB}">
      <dgm:prSet phldrT="[Text]" custT="1"/>
      <dgm:spPr/>
      <dgm:t>
        <a:bodyPr/>
        <a:lstStyle/>
        <a:p>
          <a:r>
            <a:rPr lang="en-US" sz="800" b="0" dirty="0"/>
            <a:t>TF-IDF Vectorizer </a:t>
          </a:r>
        </a:p>
      </dgm:t>
    </dgm:pt>
    <dgm:pt modelId="{B5A78FE1-2891-1A41-85DF-0044AD08136F}" type="parTrans" cxnId="{CABA6689-F79F-6242-8360-ED84163EF33A}">
      <dgm:prSet/>
      <dgm:spPr/>
      <dgm:t>
        <a:bodyPr/>
        <a:lstStyle/>
        <a:p>
          <a:endParaRPr lang="en-US" b="0"/>
        </a:p>
      </dgm:t>
    </dgm:pt>
    <dgm:pt modelId="{7661D96F-6ACD-F247-BFB9-6B977B1C961B}" type="sibTrans" cxnId="{CABA6689-F79F-6242-8360-ED84163EF33A}">
      <dgm:prSet/>
      <dgm:spPr/>
      <dgm:t>
        <a:bodyPr/>
        <a:lstStyle/>
        <a:p>
          <a:endParaRPr lang="en-US" b="0"/>
        </a:p>
      </dgm:t>
    </dgm:pt>
    <dgm:pt modelId="{00D70E05-2566-8F42-88F2-507A34DBF293}">
      <dgm:prSet phldrT="[Text]" custT="1"/>
      <dgm:spPr/>
      <dgm:t>
        <a:bodyPr/>
        <a:lstStyle/>
        <a:p>
          <a:r>
            <a:rPr lang="en-US" sz="800" b="0" dirty="0"/>
            <a:t>BERT Transformer</a:t>
          </a:r>
        </a:p>
      </dgm:t>
    </dgm:pt>
    <dgm:pt modelId="{81137D18-A244-B34B-B9FF-E46503FB3611}" type="parTrans" cxnId="{B28EE9B3-4888-AF43-B270-E53371DEC943}">
      <dgm:prSet/>
      <dgm:spPr/>
      <dgm:t>
        <a:bodyPr/>
        <a:lstStyle/>
        <a:p>
          <a:endParaRPr lang="en-US" b="0"/>
        </a:p>
      </dgm:t>
    </dgm:pt>
    <dgm:pt modelId="{633352F6-9629-4A46-A9E5-1BCC981311FF}" type="sibTrans" cxnId="{B28EE9B3-4888-AF43-B270-E53371DEC943}">
      <dgm:prSet/>
      <dgm:spPr/>
      <dgm:t>
        <a:bodyPr/>
        <a:lstStyle/>
        <a:p>
          <a:endParaRPr lang="en-US" b="0"/>
        </a:p>
      </dgm:t>
    </dgm:pt>
    <dgm:pt modelId="{C7950855-3F39-B146-B5CD-A26A1E8218D3}">
      <dgm:prSet custT="1"/>
      <dgm:spPr/>
      <dgm:t>
        <a:bodyPr/>
        <a:lstStyle/>
        <a:p>
          <a:r>
            <a:rPr lang="en-US" altLang="zh-CN" sz="800" b="0" dirty="0"/>
            <a:t>Label</a:t>
          </a:r>
          <a:r>
            <a:rPr lang="zh-CN" altLang="en-US" sz="800" b="0" dirty="0"/>
            <a:t> </a:t>
          </a:r>
          <a:r>
            <a:rPr lang="en-US" altLang="zh-CN" sz="800" b="0" dirty="0"/>
            <a:t>Type</a:t>
          </a:r>
          <a:r>
            <a:rPr lang="zh-CN" altLang="en-US" sz="800" b="0" dirty="0"/>
            <a:t> </a:t>
          </a:r>
          <a:r>
            <a:rPr lang="en-US" altLang="zh-CN" sz="800" b="0" dirty="0"/>
            <a:t>II</a:t>
          </a:r>
          <a:r>
            <a:rPr lang="zh-CN" altLang="en-US" sz="800" b="0" dirty="0"/>
            <a:t> </a:t>
          </a:r>
          <a:r>
            <a:rPr lang="en-US" altLang="zh-CN" sz="800" b="0" dirty="0"/>
            <a:t>:</a:t>
          </a:r>
        </a:p>
        <a:p>
          <a:r>
            <a:rPr lang="en-US" altLang="zh-CN" sz="800" b="0" dirty="0"/>
            <a:t>P</a:t>
          </a:r>
          <a:r>
            <a:rPr lang="en-US" sz="800" b="0" dirty="0"/>
            <a:t>re-trained </a:t>
          </a:r>
          <a:r>
            <a:rPr lang="en-US" altLang="zh-CN" sz="800" b="0" dirty="0"/>
            <a:t>P</a:t>
          </a:r>
          <a:r>
            <a:rPr lang="en-US" sz="800" b="0" dirty="0"/>
            <a:t>ipeline</a:t>
          </a:r>
        </a:p>
        <a:p>
          <a:r>
            <a:rPr lang="en-US" altLang="zh-CN" sz="800" b="0" dirty="0"/>
            <a:t>S</a:t>
          </a:r>
          <a:r>
            <a:rPr lang="en-US" sz="800" b="0" dirty="0"/>
            <a:t>entiment </a:t>
          </a:r>
          <a:r>
            <a:rPr lang="en-US" altLang="zh-CN" sz="800" b="0" dirty="0"/>
            <a:t>A</a:t>
          </a:r>
          <a:r>
            <a:rPr lang="en-US" sz="800" b="0" dirty="0"/>
            <a:t>nalysis</a:t>
          </a:r>
          <a:endParaRPr lang="en-US" altLang="zh-CN" sz="800" b="0" dirty="0"/>
        </a:p>
      </dgm:t>
    </dgm:pt>
    <dgm:pt modelId="{603886AD-BC3E-5E46-A599-6D813CA68886}" type="parTrans" cxnId="{94DA91F6-FA32-D448-995F-B04422B1D22E}">
      <dgm:prSet/>
      <dgm:spPr/>
      <dgm:t>
        <a:bodyPr/>
        <a:lstStyle/>
        <a:p>
          <a:endParaRPr lang="en-US" b="0"/>
        </a:p>
      </dgm:t>
    </dgm:pt>
    <dgm:pt modelId="{67093008-E875-A94B-A439-D5103DE0D616}" type="sibTrans" cxnId="{94DA91F6-FA32-D448-995F-B04422B1D22E}">
      <dgm:prSet/>
      <dgm:spPr/>
      <dgm:t>
        <a:bodyPr/>
        <a:lstStyle/>
        <a:p>
          <a:endParaRPr lang="en-US" b="0"/>
        </a:p>
      </dgm:t>
    </dgm:pt>
    <dgm:pt modelId="{C42FC764-1FD5-E443-8E11-DD22FD2F15D9}">
      <dgm:prSet custT="1"/>
      <dgm:spPr/>
      <dgm:t>
        <a:bodyPr/>
        <a:lstStyle/>
        <a:p>
          <a:r>
            <a:rPr lang="en-US" altLang="zh-CN" sz="1000" b="0" dirty="0"/>
            <a:t>3)</a:t>
          </a:r>
          <a:r>
            <a:rPr lang="zh-CN" altLang="en-US" sz="1000" b="0" dirty="0"/>
            <a:t> </a:t>
          </a:r>
          <a:r>
            <a:rPr lang="en-US" altLang="zh-CN" sz="1000" b="0" dirty="0"/>
            <a:t>Cross</a:t>
          </a:r>
          <a:r>
            <a:rPr lang="zh-CN" altLang="en-US" sz="1000" b="0" dirty="0"/>
            <a:t> </a:t>
          </a:r>
          <a:r>
            <a:rPr lang="en-US" altLang="zh-CN" sz="1000" b="0" dirty="0"/>
            <a:t>Validation</a:t>
          </a:r>
          <a:r>
            <a:rPr lang="zh-CN" altLang="en-US" sz="1000" b="0" dirty="0"/>
            <a:t> </a:t>
          </a:r>
          <a:r>
            <a:rPr lang="en-US" altLang="zh-CN" sz="1000" b="0" dirty="0"/>
            <a:t>to</a:t>
          </a:r>
        </a:p>
        <a:p>
          <a:r>
            <a:rPr lang="en-US" altLang="zh-CN" sz="1000" b="0" dirty="0"/>
            <a:t>Fine-tune</a:t>
          </a:r>
          <a:r>
            <a:rPr lang="zh-CN" altLang="en-US" sz="1000" b="0" dirty="0"/>
            <a:t> </a:t>
          </a:r>
          <a:r>
            <a:rPr lang="en-US" altLang="zh-CN" sz="1000" b="0" dirty="0"/>
            <a:t>Classifiers</a:t>
          </a:r>
          <a:endParaRPr lang="en-US" sz="1000" b="0" dirty="0"/>
        </a:p>
      </dgm:t>
    </dgm:pt>
    <dgm:pt modelId="{688ECD1B-D9A8-0B43-A125-7433B24C4BB5}" type="parTrans" cxnId="{FA788890-9E56-7845-A692-12FC8E6D411C}">
      <dgm:prSet/>
      <dgm:spPr/>
      <dgm:t>
        <a:bodyPr/>
        <a:lstStyle/>
        <a:p>
          <a:endParaRPr lang="en-US" b="0"/>
        </a:p>
      </dgm:t>
    </dgm:pt>
    <dgm:pt modelId="{4E3AE2FF-2453-9C4A-BA0F-134BBE97236E}" type="sibTrans" cxnId="{FA788890-9E56-7845-A692-12FC8E6D411C}">
      <dgm:prSet/>
      <dgm:spPr/>
      <dgm:t>
        <a:bodyPr/>
        <a:lstStyle/>
        <a:p>
          <a:endParaRPr lang="en-US" b="0"/>
        </a:p>
      </dgm:t>
    </dgm:pt>
    <dgm:pt modelId="{31406DB1-BD18-AB40-9A52-19CD85E1CA42}">
      <dgm:prSet custT="1"/>
      <dgm:spPr/>
      <dgm:t>
        <a:bodyPr/>
        <a:lstStyle/>
        <a:p>
          <a:r>
            <a:rPr lang="en-US" altLang="zh-CN" sz="1000" b="0" dirty="0"/>
            <a:t>4)</a:t>
          </a:r>
          <a:r>
            <a:rPr lang="zh-CN" altLang="en-US" sz="1000" b="0" dirty="0"/>
            <a:t> </a:t>
          </a:r>
          <a:r>
            <a:rPr lang="en-US" altLang="zh-CN" sz="1000" b="0" dirty="0"/>
            <a:t>Models</a:t>
          </a:r>
          <a:r>
            <a:rPr lang="zh-CN" altLang="en-US" sz="1000" b="0" dirty="0"/>
            <a:t> </a:t>
          </a:r>
          <a:r>
            <a:rPr lang="en-US" altLang="zh-CN" sz="1000" b="0" dirty="0"/>
            <a:t>Validation</a:t>
          </a:r>
        </a:p>
        <a:p>
          <a:r>
            <a:rPr lang="en-US" altLang="zh-CN" sz="1000" b="0" dirty="0"/>
            <a:t>Report</a:t>
          </a:r>
          <a:r>
            <a:rPr lang="zh-CN" altLang="en-US" sz="1000" b="0" dirty="0"/>
            <a:t> </a:t>
          </a:r>
          <a:r>
            <a:rPr lang="en-US" altLang="zh-CN" sz="1000" b="0" dirty="0"/>
            <a:t>on</a:t>
          </a:r>
          <a:r>
            <a:rPr lang="zh-CN" altLang="en-US" sz="1000" b="0" dirty="0"/>
            <a:t> </a:t>
          </a:r>
          <a:r>
            <a:rPr lang="en-US" altLang="zh-CN" sz="1000" b="0" dirty="0"/>
            <a:t>Test</a:t>
          </a:r>
          <a:r>
            <a:rPr lang="zh-CN" altLang="en-US" sz="1000" b="0" dirty="0"/>
            <a:t> </a:t>
          </a:r>
          <a:r>
            <a:rPr lang="en-US" altLang="zh-CN" sz="1000" b="0" dirty="0"/>
            <a:t>Set</a:t>
          </a:r>
          <a:endParaRPr lang="en-US" sz="1000" b="0" dirty="0"/>
        </a:p>
      </dgm:t>
    </dgm:pt>
    <dgm:pt modelId="{42AC86BD-202D-DB40-BAE2-CB4EEECC5B83}" type="parTrans" cxnId="{41C677A1-0174-CF40-8EC9-60BBB20A1438}">
      <dgm:prSet/>
      <dgm:spPr/>
      <dgm:t>
        <a:bodyPr/>
        <a:lstStyle/>
        <a:p>
          <a:endParaRPr lang="en-US" b="0"/>
        </a:p>
      </dgm:t>
    </dgm:pt>
    <dgm:pt modelId="{7DE2F8BF-DD81-C443-830B-8C6EC55B4D50}" type="sibTrans" cxnId="{41C677A1-0174-CF40-8EC9-60BBB20A1438}">
      <dgm:prSet/>
      <dgm:spPr/>
      <dgm:t>
        <a:bodyPr/>
        <a:lstStyle/>
        <a:p>
          <a:endParaRPr lang="en-US" b="0"/>
        </a:p>
      </dgm:t>
    </dgm:pt>
    <dgm:pt modelId="{BB9442A5-BB99-8848-B3A2-057164F98FAC}">
      <dgm:prSet custT="1"/>
      <dgm:spPr/>
      <dgm:t>
        <a:bodyPr/>
        <a:lstStyle/>
        <a:p>
          <a:r>
            <a:rPr lang="en-US" altLang="zh-CN" sz="1000" b="0" dirty="0"/>
            <a:t>5)</a:t>
          </a:r>
          <a:r>
            <a:rPr lang="zh-CN" altLang="en-US" sz="1000" b="0" dirty="0"/>
            <a:t> </a:t>
          </a:r>
          <a:r>
            <a:rPr lang="en-US" altLang="zh-CN" sz="1000" b="0" dirty="0"/>
            <a:t>Implement</a:t>
          </a:r>
          <a:r>
            <a:rPr lang="zh-CN" altLang="en-US" sz="1000" b="0" dirty="0"/>
            <a:t> </a:t>
          </a:r>
          <a:r>
            <a:rPr lang="en-US" altLang="zh-CN" sz="1000" b="0" dirty="0"/>
            <a:t>Signal</a:t>
          </a:r>
        </a:p>
        <a:p>
          <a:r>
            <a:rPr lang="en-US" altLang="zh-CN" sz="1000" b="0" dirty="0"/>
            <a:t>Backtest</a:t>
          </a:r>
          <a:r>
            <a:rPr lang="zh-CN" altLang="en-US" sz="1000" b="0" dirty="0"/>
            <a:t> </a:t>
          </a:r>
          <a:r>
            <a:rPr lang="en-US" altLang="zh-CN" sz="1000" b="0" dirty="0"/>
            <a:t>and</a:t>
          </a:r>
          <a:r>
            <a:rPr lang="zh-CN" altLang="en-US" sz="1000" b="0" dirty="0"/>
            <a:t> </a:t>
          </a:r>
          <a:r>
            <a:rPr lang="en-US" altLang="zh-CN" sz="1000" b="0" dirty="0"/>
            <a:t>PNL</a:t>
          </a:r>
          <a:endParaRPr lang="en-US" sz="1000" b="0" dirty="0"/>
        </a:p>
      </dgm:t>
    </dgm:pt>
    <dgm:pt modelId="{85EE519B-313A-0E4F-B2DF-6244319DEC91}" type="parTrans" cxnId="{DE253395-65F0-1E46-BE38-8EDC9F491D1E}">
      <dgm:prSet/>
      <dgm:spPr/>
      <dgm:t>
        <a:bodyPr/>
        <a:lstStyle/>
        <a:p>
          <a:endParaRPr lang="en-US" b="0"/>
        </a:p>
      </dgm:t>
    </dgm:pt>
    <dgm:pt modelId="{A25FDD9E-5028-A44D-91E6-E0FB39FD82BB}" type="sibTrans" cxnId="{DE253395-65F0-1E46-BE38-8EDC9F491D1E}">
      <dgm:prSet/>
      <dgm:spPr/>
      <dgm:t>
        <a:bodyPr/>
        <a:lstStyle/>
        <a:p>
          <a:endParaRPr lang="en-US" b="0"/>
        </a:p>
      </dgm:t>
    </dgm:pt>
    <dgm:pt modelId="{57252A7A-ABB5-0442-814D-3BF2F60B8E14}">
      <dgm:prSet custT="1"/>
      <dgm:spPr/>
      <dgm:t>
        <a:bodyPr/>
        <a:lstStyle/>
        <a:p>
          <a:r>
            <a:rPr lang="en-US" altLang="zh-CN" sz="800" b="0" dirty="0"/>
            <a:t>Text</a:t>
          </a:r>
          <a:r>
            <a:rPr lang="zh-CN" altLang="en-US" sz="800" b="0" dirty="0"/>
            <a:t> </a:t>
          </a:r>
          <a:r>
            <a:rPr lang="en-US" altLang="zh-CN" sz="800" b="0" dirty="0"/>
            <a:t>Pre-processing</a:t>
          </a:r>
        </a:p>
        <a:p>
          <a:r>
            <a:rPr lang="en-US" altLang="zh-CN" sz="800" b="0" dirty="0"/>
            <a:t>Data</a:t>
          </a:r>
          <a:r>
            <a:rPr lang="zh-CN" altLang="en-US" sz="800" b="0" dirty="0"/>
            <a:t> </a:t>
          </a:r>
          <a:r>
            <a:rPr lang="en-US" altLang="zh-CN" sz="800" b="0" dirty="0"/>
            <a:t>Split</a:t>
          </a:r>
          <a:r>
            <a:rPr lang="zh-CN" altLang="en-US" sz="800" b="0" dirty="0"/>
            <a:t> </a:t>
          </a:r>
          <a:r>
            <a:rPr lang="en-US" altLang="zh-CN" sz="800" b="0" dirty="0"/>
            <a:t>by</a:t>
          </a:r>
          <a:r>
            <a:rPr lang="zh-CN" altLang="en-US" sz="800" b="0" dirty="0"/>
            <a:t> </a:t>
          </a:r>
          <a:r>
            <a:rPr lang="en-US" altLang="zh-CN" sz="800" b="0" dirty="0"/>
            <a:t>Date</a:t>
          </a:r>
          <a:endParaRPr lang="en-US" sz="800" b="0" dirty="0"/>
        </a:p>
      </dgm:t>
    </dgm:pt>
    <dgm:pt modelId="{4B791D0E-4957-8C40-93AE-A0E538001252}" type="parTrans" cxnId="{6A6A96C0-E050-4C44-98E4-D90C093CBC5D}">
      <dgm:prSet/>
      <dgm:spPr/>
      <dgm:t>
        <a:bodyPr/>
        <a:lstStyle/>
        <a:p>
          <a:endParaRPr lang="en-US" b="0"/>
        </a:p>
      </dgm:t>
    </dgm:pt>
    <dgm:pt modelId="{D3F3052F-3508-DA4B-A656-BCBCEDA6F5FC}" type="sibTrans" cxnId="{6A6A96C0-E050-4C44-98E4-D90C093CBC5D}">
      <dgm:prSet/>
      <dgm:spPr/>
      <dgm:t>
        <a:bodyPr/>
        <a:lstStyle/>
        <a:p>
          <a:endParaRPr lang="en-US" b="0"/>
        </a:p>
      </dgm:t>
    </dgm:pt>
    <dgm:pt modelId="{042293F0-F3A6-4246-A5B4-5C15F23C23C8}">
      <dgm:prSet custT="1"/>
      <dgm:spPr/>
      <dgm:t>
        <a:bodyPr/>
        <a:lstStyle/>
        <a:p>
          <a:r>
            <a:rPr lang="en-US" altLang="zh-CN" sz="800" b="0" dirty="0"/>
            <a:t>Label</a:t>
          </a:r>
          <a:r>
            <a:rPr lang="zh-CN" altLang="en-US" sz="800" b="0" dirty="0"/>
            <a:t> </a:t>
          </a:r>
          <a:r>
            <a:rPr lang="en-US" altLang="zh-CN" sz="800" b="0" dirty="0"/>
            <a:t>Type</a:t>
          </a:r>
          <a:r>
            <a:rPr lang="zh-CN" altLang="en-US" sz="800" b="0" dirty="0"/>
            <a:t> </a:t>
          </a:r>
          <a:r>
            <a:rPr lang="en-US" altLang="zh-CN" sz="800" b="0" dirty="0"/>
            <a:t>I</a:t>
          </a:r>
          <a:r>
            <a:rPr lang="zh-CN" altLang="en-US" sz="800" b="0" dirty="0"/>
            <a:t> </a:t>
          </a:r>
          <a:r>
            <a:rPr lang="en-US" altLang="zh-CN" sz="800" b="0" dirty="0"/>
            <a:t>and</a:t>
          </a:r>
          <a:r>
            <a:rPr lang="zh-CN" altLang="en-US" sz="800" b="0" dirty="0"/>
            <a:t> </a:t>
          </a:r>
          <a:r>
            <a:rPr lang="en-US" altLang="zh-CN" sz="800" b="0" dirty="0"/>
            <a:t>II</a:t>
          </a:r>
        </a:p>
        <a:p>
          <a:r>
            <a:rPr lang="en-US" altLang="zh-CN" sz="800" b="0" dirty="0"/>
            <a:t>as</a:t>
          </a:r>
          <a:r>
            <a:rPr lang="zh-CN" altLang="en-US" sz="800" b="0" dirty="0"/>
            <a:t> </a:t>
          </a:r>
          <a:r>
            <a:rPr lang="en-US" altLang="zh-CN" sz="800" b="0" dirty="0"/>
            <a:t>Target</a:t>
          </a:r>
          <a:r>
            <a:rPr lang="zh-CN" altLang="en-US" sz="800" b="0" dirty="0"/>
            <a:t> </a:t>
          </a:r>
          <a:r>
            <a:rPr lang="en-US" altLang="zh-CN" sz="800" b="0" dirty="0"/>
            <a:t>Output</a:t>
          </a:r>
          <a:r>
            <a:rPr lang="zh-CN" altLang="en-US" sz="800" b="0" dirty="0"/>
            <a:t> </a:t>
          </a:r>
          <a:r>
            <a:rPr lang="en-US" altLang="zh-CN" sz="800" b="0" dirty="0"/>
            <a:t>Y</a:t>
          </a:r>
          <a:endParaRPr lang="en-US" sz="800" b="0" dirty="0"/>
        </a:p>
      </dgm:t>
    </dgm:pt>
    <dgm:pt modelId="{E2E9D766-220D-3848-BCB2-2544FB7224E5}" type="parTrans" cxnId="{3D8FE214-6107-4349-9842-A8621255DE63}">
      <dgm:prSet/>
      <dgm:spPr/>
      <dgm:t>
        <a:bodyPr/>
        <a:lstStyle/>
        <a:p>
          <a:endParaRPr lang="en-US" b="0"/>
        </a:p>
      </dgm:t>
    </dgm:pt>
    <dgm:pt modelId="{58EDC350-611D-CE4D-97AB-52287E7EAEF9}" type="sibTrans" cxnId="{3D8FE214-6107-4349-9842-A8621255DE63}">
      <dgm:prSet/>
      <dgm:spPr/>
      <dgm:t>
        <a:bodyPr/>
        <a:lstStyle/>
        <a:p>
          <a:endParaRPr lang="en-US" b="0"/>
        </a:p>
      </dgm:t>
    </dgm:pt>
    <dgm:pt modelId="{ADA2547D-A499-3E4A-B600-1E9E9D8C6589}">
      <dgm:prSet custT="1"/>
      <dgm:spPr/>
      <dgm:t>
        <a:bodyPr/>
        <a:lstStyle/>
        <a:p>
          <a:r>
            <a:rPr lang="en-US" altLang="zh-CN" sz="800" b="0" dirty="0"/>
            <a:t>TF-IDF</a:t>
          </a:r>
          <a:r>
            <a:rPr lang="zh-CN" altLang="en-US" sz="800" b="0" dirty="0"/>
            <a:t> </a:t>
          </a:r>
          <a:r>
            <a:rPr lang="en-US" altLang="zh-CN" sz="800" b="0" dirty="0"/>
            <a:t>+</a:t>
          </a:r>
        </a:p>
        <a:p>
          <a:r>
            <a:rPr lang="en-US" altLang="zh-CN" sz="800" b="0" dirty="0"/>
            <a:t>Multinominal</a:t>
          </a:r>
          <a:r>
            <a:rPr lang="zh-CN" altLang="en-US" sz="800" b="0" dirty="0"/>
            <a:t> </a:t>
          </a:r>
          <a:r>
            <a:rPr lang="en-US" sz="800" b="0" dirty="0"/>
            <a:t>Naïve Bayes</a:t>
          </a:r>
        </a:p>
      </dgm:t>
    </dgm:pt>
    <dgm:pt modelId="{EEF78B11-7265-EE41-B9B5-8BB6D118FBE0}" type="parTrans" cxnId="{C11F5408-B40F-0242-BF36-D1D3313F97B1}">
      <dgm:prSet/>
      <dgm:spPr/>
      <dgm:t>
        <a:bodyPr/>
        <a:lstStyle/>
        <a:p>
          <a:endParaRPr lang="en-US" b="0"/>
        </a:p>
      </dgm:t>
    </dgm:pt>
    <dgm:pt modelId="{F7F6BF5C-6DB4-5C41-833B-8624739EC3F9}" type="sibTrans" cxnId="{C11F5408-B40F-0242-BF36-D1D3313F97B1}">
      <dgm:prSet/>
      <dgm:spPr/>
      <dgm:t>
        <a:bodyPr/>
        <a:lstStyle/>
        <a:p>
          <a:endParaRPr lang="en-US" b="0"/>
        </a:p>
      </dgm:t>
    </dgm:pt>
    <dgm:pt modelId="{D6E20374-7B4E-0648-B93E-DB1E357EC35E}">
      <dgm:prSet custT="1"/>
      <dgm:spPr/>
      <dgm:t>
        <a:bodyPr/>
        <a:lstStyle/>
        <a:p>
          <a:r>
            <a:rPr lang="en-US" altLang="zh-CN" sz="800" b="0" dirty="0"/>
            <a:t>BERT</a:t>
          </a:r>
          <a:r>
            <a:rPr lang="zh-CN" altLang="en-US" sz="800" b="0" dirty="0"/>
            <a:t> </a:t>
          </a:r>
          <a:r>
            <a:rPr lang="en-US" altLang="zh-CN" sz="800" b="0" dirty="0"/>
            <a:t>+</a:t>
          </a:r>
        </a:p>
        <a:p>
          <a:r>
            <a:rPr lang="en-US" altLang="zh-CN" sz="800" b="0" dirty="0"/>
            <a:t>Random</a:t>
          </a:r>
          <a:r>
            <a:rPr lang="zh-CN" altLang="en-US" sz="800" b="0" dirty="0"/>
            <a:t> </a:t>
          </a:r>
          <a:r>
            <a:rPr lang="en-US" altLang="zh-CN" sz="800" b="0" dirty="0"/>
            <a:t>Forest</a:t>
          </a:r>
          <a:endParaRPr lang="en-US" sz="800" b="0" dirty="0"/>
        </a:p>
      </dgm:t>
    </dgm:pt>
    <dgm:pt modelId="{5DE1B75A-F08B-4048-B027-C075CBC6593E}" type="parTrans" cxnId="{709CF0F1-BA9A-CD44-AB31-7675E14F33FD}">
      <dgm:prSet/>
      <dgm:spPr/>
      <dgm:t>
        <a:bodyPr/>
        <a:lstStyle/>
        <a:p>
          <a:endParaRPr lang="en-US" b="0"/>
        </a:p>
      </dgm:t>
    </dgm:pt>
    <dgm:pt modelId="{4164C252-75CD-0F4F-B921-5AD00A00197D}" type="sibTrans" cxnId="{709CF0F1-BA9A-CD44-AB31-7675E14F33FD}">
      <dgm:prSet/>
      <dgm:spPr/>
      <dgm:t>
        <a:bodyPr/>
        <a:lstStyle/>
        <a:p>
          <a:endParaRPr lang="en-US" b="0"/>
        </a:p>
      </dgm:t>
    </dgm:pt>
    <dgm:pt modelId="{7B4ADB64-2B5C-EB43-991E-A7C2A44D2CA4}">
      <dgm:prSet custT="1"/>
      <dgm:spPr/>
      <dgm:t>
        <a:bodyPr/>
        <a:lstStyle/>
        <a:p>
          <a:r>
            <a:rPr lang="en-US" altLang="zh-CN" sz="800" b="0" dirty="0"/>
            <a:t>Evaluate</a:t>
          </a:r>
          <a:r>
            <a:rPr lang="zh-CN" altLang="en-US" sz="800" b="0" dirty="0"/>
            <a:t> </a:t>
          </a:r>
          <a:r>
            <a:rPr lang="en-US" altLang="zh-CN" sz="800" b="0" dirty="0"/>
            <a:t>on</a:t>
          </a:r>
          <a:r>
            <a:rPr lang="zh-CN" altLang="en-US" sz="800" b="0" dirty="0"/>
            <a:t> </a:t>
          </a:r>
          <a:r>
            <a:rPr lang="en-US" altLang="zh-CN" sz="800" b="0" dirty="0"/>
            <a:t>the</a:t>
          </a:r>
          <a:r>
            <a:rPr lang="zh-CN" altLang="en-US" sz="800" b="0" dirty="0"/>
            <a:t> </a:t>
          </a:r>
          <a:endParaRPr lang="en-US" altLang="zh-CN" sz="800" b="0" dirty="0"/>
        </a:p>
        <a:p>
          <a:r>
            <a:rPr lang="en-US" altLang="zh-CN" sz="800" b="0" dirty="0"/>
            <a:t>Validation</a:t>
          </a:r>
          <a:r>
            <a:rPr lang="zh-CN" altLang="en-US" sz="800" b="0" dirty="0"/>
            <a:t> </a:t>
          </a:r>
          <a:r>
            <a:rPr lang="en-US" altLang="zh-CN" sz="800" b="0" dirty="0"/>
            <a:t>Set</a:t>
          </a:r>
          <a:endParaRPr lang="en-US" sz="800" b="0" dirty="0"/>
        </a:p>
      </dgm:t>
    </dgm:pt>
    <dgm:pt modelId="{5AC79B04-28B4-774A-AD75-BFD0A6324715}" type="parTrans" cxnId="{FAB7A6B4-D245-2343-AA50-552A42D27574}">
      <dgm:prSet/>
      <dgm:spPr/>
      <dgm:t>
        <a:bodyPr/>
        <a:lstStyle/>
        <a:p>
          <a:endParaRPr lang="en-US" b="0"/>
        </a:p>
      </dgm:t>
    </dgm:pt>
    <dgm:pt modelId="{7871FABB-8B49-5444-B4BF-639D66F1DCC4}" type="sibTrans" cxnId="{FAB7A6B4-D245-2343-AA50-552A42D27574}">
      <dgm:prSet/>
      <dgm:spPr/>
      <dgm:t>
        <a:bodyPr/>
        <a:lstStyle/>
        <a:p>
          <a:endParaRPr lang="en-US" b="0"/>
        </a:p>
      </dgm:t>
    </dgm:pt>
    <dgm:pt modelId="{A0F9811F-B35B-5744-B33D-ECDC7DEF50B3}">
      <dgm:prSet custT="1"/>
      <dgm:spPr/>
      <dgm:t>
        <a:bodyPr/>
        <a:lstStyle/>
        <a:p>
          <a:r>
            <a:rPr lang="en-US" altLang="zh-CN" sz="800" b="0" dirty="0"/>
            <a:t>Report</a:t>
          </a:r>
          <a:r>
            <a:rPr lang="zh-CN" altLang="en-US" sz="800" b="0" dirty="0"/>
            <a:t> </a:t>
          </a:r>
          <a:r>
            <a:rPr lang="en-US" altLang="zh-CN" sz="800" b="0" dirty="0"/>
            <a:t>on</a:t>
          </a:r>
          <a:r>
            <a:rPr lang="zh-CN" altLang="en-US" sz="800" b="0" dirty="0"/>
            <a:t> </a:t>
          </a:r>
          <a:r>
            <a:rPr lang="en-US" altLang="zh-CN" sz="800" b="0" dirty="0"/>
            <a:t>the</a:t>
          </a:r>
        </a:p>
        <a:p>
          <a:r>
            <a:rPr lang="en-US" altLang="zh-CN" sz="800" b="0" dirty="0"/>
            <a:t>Test</a:t>
          </a:r>
          <a:r>
            <a:rPr lang="zh-CN" altLang="en-US" sz="800" b="0" dirty="0"/>
            <a:t> </a:t>
          </a:r>
          <a:r>
            <a:rPr lang="en-US" altLang="zh-CN" sz="800" b="0" dirty="0"/>
            <a:t>Set</a:t>
          </a:r>
          <a:endParaRPr lang="en-US" sz="800" b="0" dirty="0"/>
        </a:p>
      </dgm:t>
    </dgm:pt>
    <dgm:pt modelId="{BE59B328-892E-7144-A67E-C2E41C6C9AC2}" type="parTrans" cxnId="{58EE74CA-4400-A94C-BE11-86C808E7B37D}">
      <dgm:prSet/>
      <dgm:spPr/>
      <dgm:t>
        <a:bodyPr/>
        <a:lstStyle/>
        <a:p>
          <a:endParaRPr lang="en-US" b="0"/>
        </a:p>
      </dgm:t>
    </dgm:pt>
    <dgm:pt modelId="{68117AF5-7FF8-2447-AC5A-2CC014178072}" type="sibTrans" cxnId="{58EE74CA-4400-A94C-BE11-86C808E7B37D}">
      <dgm:prSet/>
      <dgm:spPr/>
      <dgm:t>
        <a:bodyPr/>
        <a:lstStyle/>
        <a:p>
          <a:endParaRPr lang="en-US" b="0"/>
        </a:p>
      </dgm:t>
    </dgm:pt>
    <dgm:pt modelId="{C0FBC3C7-DA19-864E-88E3-54D007F4952D}">
      <dgm:prSet custT="1"/>
      <dgm:spPr/>
      <dgm:t>
        <a:bodyPr/>
        <a:lstStyle/>
        <a:p>
          <a:r>
            <a:rPr lang="en-US" altLang="zh-CN" sz="800" b="0" dirty="0"/>
            <a:t>AUC,</a:t>
          </a:r>
          <a:r>
            <a:rPr lang="zh-CN" altLang="en-US" sz="800" b="0" dirty="0"/>
            <a:t> </a:t>
          </a:r>
          <a:r>
            <a:rPr lang="en-US" altLang="zh-CN" sz="800" b="0" dirty="0"/>
            <a:t>Accuracy, ROC</a:t>
          </a:r>
        </a:p>
        <a:p>
          <a:r>
            <a:rPr lang="en-US" altLang="zh-CN" sz="800" b="0" dirty="0"/>
            <a:t>Confusion</a:t>
          </a:r>
          <a:r>
            <a:rPr lang="zh-CN" altLang="en-US" sz="800" b="0" dirty="0"/>
            <a:t> </a:t>
          </a:r>
          <a:r>
            <a:rPr lang="en-US" altLang="zh-CN" sz="800" b="0" dirty="0"/>
            <a:t>Matrix</a:t>
          </a:r>
        </a:p>
        <a:p>
          <a:r>
            <a:rPr lang="en-US" altLang="zh-CN" sz="800" b="0" dirty="0"/>
            <a:t>Classification</a:t>
          </a:r>
          <a:r>
            <a:rPr lang="zh-CN" altLang="en-US" sz="800" b="0" dirty="0"/>
            <a:t> </a:t>
          </a:r>
          <a:r>
            <a:rPr lang="en-US" altLang="zh-CN" sz="800" b="0" dirty="0"/>
            <a:t>Report</a:t>
          </a:r>
          <a:endParaRPr lang="en-US" sz="800" b="0" dirty="0"/>
        </a:p>
      </dgm:t>
    </dgm:pt>
    <dgm:pt modelId="{C3A31C9E-4121-D546-8DFA-0A70C1DB0BF4}" type="parTrans" cxnId="{AF465DE3-5412-D04C-8554-2DF8C1674D17}">
      <dgm:prSet/>
      <dgm:spPr/>
      <dgm:t>
        <a:bodyPr/>
        <a:lstStyle/>
        <a:p>
          <a:endParaRPr lang="en-US" b="0"/>
        </a:p>
      </dgm:t>
    </dgm:pt>
    <dgm:pt modelId="{22A767AA-83A5-F347-B05E-7709F4928D6B}" type="sibTrans" cxnId="{AF465DE3-5412-D04C-8554-2DF8C1674D17}">
      <dgm:prSet/>
      <dgm:spPr/>
      <dgm:t>
        <a:bodyPr/>
        <a:lstStyle/>
        <a:p>
          <a:endParaRPr lang="en-US" b="0"/>
        </a:p>
      </dgm:t>
    </dgm:pt>
    <dgm:pt modelId="{199D1B54-2E87-6F43-92ED-32B271FC9CE4}">
      <dgm:prSet custT="1"/>
      <dgm:spPr/>
      <dgm:t>
        <a:bodyPr/>
        <a:lstStyle/>
        <a:p>
          <a:r>
            <a:rPr lang="en-US" altLang="zh-CN" sz="800" b="0" dirty="0"/>
            <a:t>Quant</a:t>
          </a:r>
          <a:r>
            <a:rPr lang="en-US" sz="800" b="0" dirty="0"/>
            <a:t> </a:t>
          </a:r>
          <a:r>
            <a:rPr lang="en-US" altLang="zh-CN" sz="800" b="0" dirty="0"/>
            <a:t>E</a:t>
          </a:r>
          <a:r>
            <a:rPr lang="en-US" sz="800" b="0" dirty="0"/>
            <a:t>quit</a:t>
          </a:r>
          <a:r>
            <a:rPr lang="en-US" altLang="zh-CN" sz="800" b="0" dirty="0"/>
            <a:t>y</a:t>
          </a:r>
          <a:r>
            <a:rPr lang="zh-CN" altLang="en-US" sz="800" b="0" dirty="0"/>
            <a:t> </a:t>
          </a:r>
          <a:r>
            <a:rPr lang="en-US" altLang="zh-CN" sz="800" b="0" dirty="0"/>
            <a:t>T</a:t>
          </a:r>
          <a:r>
            <a:rPr lang="en-US" sz="800" b="0" dirty="0"/>
            <a:t>rad</a:t>
          </a:r>
          <a:r>
            <a:rPr lang="en-US" altLang="zh-CN" sz="800" b="0" dirty="0"/>
            <a:t>e</a:t>
          </a:r>
          <a:endParaRPr lang="en-US" sz="800" b="0" dirty="0"/>
        </a:p>
        <a:p>
          <a:r>
            <a:rPr lang="en-US" altLang="zh-CN" sz="800" b="0" dirty="0"/>
            <a:t>S</a:t>
          </a:r>
          <a:r>
            <a:rPr lang="en-US" sz="800" b="0" dirty="0"/>
            <a:t>trategy</a:t>
          </a:r>
          <a:r>
            <a:rPr lang="zh-CN" altLang="en-US" sz="800" b="0" dirty="0"/>
            <a:t> </a:t>
          </a:r>
          <a:r>
            <a:rPr lang="en-US" sz="800" b="0" dirty="0"/>
            <a:t>with</a:t>
          </a:r>
        </a:p>
        <a:p>
          <a:r>
            <a:rPr lang="en-US" sz="800" b="0" dirty="0"/>
            <a:t>1-year </a:t>
          </a:r>
          <a:r>
            <a:rPr lang="en-US" altLang="zh-CN" sz="800" b="0" dirty="0"/>
            <a:t>Ho</a:t>
          </a:r>
          <a:r>
            <a:rPr lang="en-US" sz="800" b="0" dirty="0"/>
            <a:t>rizo</a:t>
          </a:r>
          <a:r>
            <a:rPr lang="en-US" altLang="zh-CN" sz="800" b="0" dirty="0"/>
            <a:t>n</a:t>
          </a:r>
          <a:endParaRPr lang="en-US" sz="800" b="0" dirty="0"/>
        </a:p>
      </dgm:t>
    </dgm:pt>
    <dgm:pt modelId="{74CE988E-9EF2-0840-ADC9-B0BFF1FA1C91}" type="parTrans" cxnId="{1CE5B33D-3FA2-7C48-955E-A4869182E3BB}">
      <dgm:prSet/>
      <dgm:spPr/>
      <dgm:t>
        <a:bodyPr/>
        <a:lstStyle/>
        <a:p>
          <a:endParaRPr lang="en-US" b="0"/>
        </a:p>
      </dgm:t>
    </dgm:pt>
    <dgm:pt modelId="{D675384A-37A3-4E4A-AAC7-66E0C21207AC}" type="sibTrans" cxnId="{1CE5B33D-3FA2-7C48-955E-A4869182E3BB}">
      <dgm:prSet/>
      <dgm:spPr/>
      <dgm:t>
        <a:bodyPr/>
        <a:lstStyle/>
        <a:p>
          <a:endParaRPr lang="en-US" b="0"/>
        </a:p>
      </dgm:t>
    </dgm:pt>
    <dgm:pt modelId="{8E5FF938-A626-9646-8A74-32949DC84F41}">
      <dgm:prSet custT="1"/>
      <dgm:spPr/>
      <dgm:t>
        <a:bodyPr/>
        <a:lstStyle/>
        <a:p>
          <a:r>
            <a:rPr lang="en-US" altLang="zh-CN" sz="800" b="0" dirty="0"/>
            <a:t>Predicted</a:t>
          </a:r>
          <a:r>
            <a:rPr lang="zh-CN" altLang="en-US" sz="800" b="0" dirty="0"/>
            <a:t> </a:t>
          </a:r>
          <a:r>
            <a:rPr lang="en-US" altLang="zh-CN" sz="800" b="0" dirty="0"/>
            <a:t>P</a:t>
          </a:r>
          <a:r>
            <a:rPr lang="en-US" sz="800" b="0" dirty="0"/>
            <a:t>ositive</a:t>
          </a:r>
        </a:p>
        <a:p>
          <a:r>
            <a:rPr lang="en-US" altLang="zh-CN" sz="800" b="0" dirty="0"/>
            <a:t>S</a:t>
          </a:r>
          <a:r>
            <a:rPr lang="en-US" sz="800" b="0" dirty="0"/>
            <a:t>entiment as </a:t>
          </a:r>
        </a:p>
        <a:p>
          <a:r>
            <a:rPr lang="en-US" altLang="zh-CN" sz="800" b="0" dirty="0"/>
            <a:t>B</a:t>
          </a:r>
          <a:r>
            <a:rPr lang="en-US" sz="800" b="0" dirty="0"/>
            <a:t>uying </a:t>
          </a:r>
          <a:r>
            <a:rPr lang="en-US" altLang="zh-CN" sz="800" b="0" dirty="0"/>
            <a:t>S</a:t>
          </a:r>
          <a:r>
            <a:rPr lang="en-US" sz="800" b="0" dirty="0"/>
            <a:t>ignal</a:t>
          </a:r>
        </a:p>
      </dgm:t>
    </dgm:pt>
    <dgm:pt modelId="{B31507C8-FB90-FA47-9EA1-EA4A4E0E1B19}" type="parTrans" cxnId="{2571B2D6-D4A4-FA4D-94D5-F9E77955287D}">
      <dgm:prSet/>
      <dgm:spPr/>
      <dgm:t>
        <a:bodyPr/>
        <a:lstStyle/>
        <a:p>
          <a:endParaRPr lang="en-US" b="0"/>
        </a:p>
      </dgm:t>
    </dgm:pt>
    <dgm:pt modelId="{40DC446F-0259-E343-8262-3BF73D01180B}" type="sibTrans" cxnId="{2571B2D6-D4A4-FA4D-94D5-F9E77955287D}">
      <dgm:prSet/>
      <dgm:spPr/>
      <dgm:t>
        <a:bodyPr/>
        <a:lstStyle/>
        <a:p>
          <a:endParaRPr lang="en-US" b="0"/>
        </a:p>
      </dgm:t>
    </dgm:pt>
    <dgm:pt modelId="{4C98483B-6929-FD44-BF75-5DBD760664B0}">
      <dgm:prSet custT="1"/>
      <dgm:spPr/>
      <dgm:t>
        <a:bodyPr/>
        <a:lstStyle/>
        <a:p>
          <a:r>
            <a:rPr lang="en-US" altLang="zh-CN" sz="800" b="0" dirty="0"/>
            <a:t>Predicted</a:t>
          </a:r>
          <a:r>
            <a:rPr lang="zh-CN" altLang="en-US" sz="800" b="0" dirty="0"/>
            <a:t> </a:t>
          </a:r>
          <a:r>
            <a:rPr lang="en-US" altLang="zh-CN" sz="800" b="0" dirty="0"/>
            <a:t>N</a:t>
          </a:r>
          <a:r>
            <a:rPr lang="en-US" sz="800" b="0" dirty="0"/>
            <a:t>egative</a:t>
          </a:r>
        </a:p>
        <a:p>
          <a:r>
            <a:rPr lang="en-US" altLang="zh-CN" sz="800" b="0" dirty="0"/>
            <a:t>S</a:t>
          </a:r>
          <a:r>
            <a:rPr lang="en-US" sz="800" b="0" dirty="0"/>
            <a:t>entiment as</a:t>
          </a:r>
        </a:p>
        <a:p>
          <a:r>
            <a:rPr lang="en-US" altLang="zh-CN" sz="800" b="0" dirty="0"/>
            <a:t>S</a:t>
          </a:r>
          <a:r>
            <a:rPr lang="en-US" sz="800" b="0" dirty="0"/>
            <a:t>elling </a:t>
          </a:r>
          <a:r>
            <a:rPr lang="en-US" altLang="zh-CN" sz="800" b="0" dirty="0"/>
            <a:t>S</a:t>
          </a:r>
          <a:r>
            <a:rPr lang="en-US" sz="800" b="0" dirty="0"/>
            <a:t>ignal</a:t>
          </a:r>
        </a:p>
      </dgm:t>
    </dgm:pt>
    <dgm:pt modelId="{851D5529-5217-C349-9BD5-2C221932C86D}" type="parTrans" cxnId="{BCBC809A-A2A9-E243-A326-E1B280AFB696}">
      <dgm:prSet/>
      <dgm:spPr/>
      <dgm:t>
        <a:bodyPr/>
        <a:lstStyle/>
        <a:p>
          <a:endParaRPr lang="en-US" b="0"/>
        </a:p>
      </dgm:t>
    </dgm:pt>
    <dgm:pt modelId="{7C44FAC4-4FE0-5E40-9026-36C4E4D61198}" type="sibTrans" cxnId="{BCBC809A-A2A9-E243-A326-E1B280AFB696}">
      <dgm:prSet/>
      <dgm:spPr/>
      <dgm:t>
        <a:bodyPr/>
        <a:lstStyle/>
        <a:p>
          <a:endParaRPr lang="en-US" b="0"/>
        </a:p>
      </dgm:t>
    </dgm:pt>
    <dgm:pt modelId="{7B039FBE-9354-4343-A7E5-D5728517B05A}" type="pres">
      <dgm:prSet presAssocID="{38A2837F-CE7A-4D43-9F30-8B51BF41E12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6DE649-D9A1-1346-A82E-E45FDE595B6C}" type="pres">
      <dgm:prSet presAssocID="{9DD73057-A3A2-194A-8EBC-77A4E4A2110C}" presName="root" presStyleCnt="0"/>
      <dgm:spPr/>
    </dgm:pt>
    <dgm:pt modelId="{396B8EE3-BBDF-0844-8D73-67C2413A222B}" type="pres">
      <dgm:prSet presAssocID="{9DD73057-A3A2-194A-8EBC-77A4E4A2110C}" presName="rootComposite" presStyleCnt="0"/>
      <dgm:spPr/>
    </dgm:pt>
    <dgm:pt modelId="{8975655C-AC3D-3447-BE4E-22AFD238E7C0}" type="pres">
      <dgm:prSet presAssocID="{9DD73057-A3A2-194A-8EBC-77A4E4A2110C}" presName="rootText" presStyleLbl="node1" presStyleIdx="0" presStyleCnt="5"/>
      <dgm:spPr/>
    </dgm:pt>
    <dgm:pt modelId="{00A08798-008C-DF45-BB48-D1E32C527E23}" type="pres">
      <dgm:prSet presAssocID="{9DD73057-A3A2-194A-8EBC-77A4E4A2110C}" presName="rootConnector" presStyleLbl="node1" presStyleIdx="0" presStyleCnt="5"/>
      <dgm:spPr/>
    </dgm:pt>
    <dgm:pt modelId="{76995A7B-8908-7F42-9F6A-4A96DDAF0F47}" type="pres">
      <dgm:prSet presAssocID="{9DD73057-A3A2-194A-8EBC-77A4E4A2110C}" presName="childShape" presStyleCnt="0"/>
      <dgm:spPr/>
    </dgm:pt>
    <dgm:pt modelId="{854210E4-1B36-1A45-AAF3-CE12C2F90031}" type="pres">
      <dgm:prSet presAssocID="{29AB5490-84C2-604C-B91B-D0D502F55110}" presName="Name13" presStyleLbl="parChTrans1D2" presStyleIdx="0" presStyleCnt="15"/>
      <dgm:spPr/>
    </dgm:pt>
    <dgm:pt modelId="{AC30E8AD-039D-9C46-B3EF-3B59680CB4FF}" type="pres">
      <dgm:prSet presAssocID="{96D0257E-7435-9D44-89E2-800BC609044F}" presName="childText" presStyleLbl="bgAcc1" presStyleIdx="0" presStyleCnt="15">
        <dgm:presLayoutVars>
          <dgm:bulletEnabled val="1"/>
        </dgm:presLayoutVars>
      </dgm:prSet>
      <dgm:spPr/>
    </dgm:pt>
    <dgm:pt modelId="{8A1319E3-51B9-A74D-A5DD-0F192783F400}" type="pres">
      <dgm:prSet presAssocID="{C0C8F8C1-2A2D-2341-AB3D-DC6E9B45B0A6}" presName="Name13" presStyleLbl="parChTrans1D2" presStyleIdx="1" presStyleCnt="15"/>
      <dgm:spPr/>
    </dgm:pt>
    <dgm:pt modelId="{71E0D245-4D2E-4F4B-8A58-F71697938D24}" type="pres">
      <dgm:prSet presAssocID="{540FE231-4998-C149-A8C9-B3345F5CA61F}" presName="childText" presStyleLbl="bgAcc1" presStyleIdx="1" presStyleCnt="15">
        <dgm:presLayoutVars>
          <dgm:bulletEnabled val="1"/>
        </dgm:presLayoutVars>
      </dgm:prSet>
      <dgm:spPr/>
    </dgm:pt>
    <dgm:pt modelId="{74A8812E-04E7-2249-BC81-03353CC22B60}" type="pres">
      <dgm:prSet presAssocID="{603886AD-BC3E-5E46-A599-6D813CA68886}" presName="Name13" presStyleLbl="parChTrans1D2" presStyleIdx="2" presStyleCnt="15"/>
      <dgm:spPr/>
    </dgm:pt>
    <dgm:pt modelId="{015A7828-0D4E-854C-A924-41F93DECD101}" type="pres">
      <dgm:prSet presAssocID="{C7950855-3F39-B146-B5CD-A26A1E8218D3}" presName="childText" presStyleLbl="bgAcc1" presStyleIdx="2" presStyleCnt="15">
        <dgm:presLayoutVars>
          <dgm:bulletEnabled val="1"/>
        </dgm:presLayoutVars>
      </dgm:prSet>
      <dgm:spPr/>
    </dgm:pt>
    <dgm:pt modelId="{A53FD748-D1D4-4B4F-9E46-6EAFCDEDD2C2}" type="pres">
      <dgm:prSet presAssocID="{CB6570B1-24A0-E948-86D0-5EB1CD479267}" presName="root" presStyleCnt="0"/>
      <dgm:spPr/>
    </dgm:pt>
    <dgm:pt modelId="{EBBB2682-8E09-0C41-8BC9-9B46868F2D36}" type="pres">
      <dgm:prSet presAssocID="{CB6570B1-24A0-E948-86D0-5EB1CD479267}" presName="rootComposite" presStyleCnt="0"/>
      <dgm:spPr/>
    </dgm:pt>
    <dgm:pt modelId="{6B550700-8A6E-B544-A58D-729D3F54BBED}" type="pres">
      <dgm:prSet presAssocID="{CB6570B1-24A0-E948-86D0-5EB1CD479267}" presName="rootText" presStyleLbl="node1" presStyleIdx="1" presStyleCnt="5"/>
      <dgm:spPr/>
    </dgm:pt>
    <dgm:pt modelId="{434ABE73-01A9-B14D-87C3-EB3BF758D708}" type="pres">
      <dgm:prSet presAssocID="{CB6570B1-24A0-E948-86D0-5EB1CD479267}" presName="rootConnector" presStyleLbl="node1" presStyleIdx="1" presStyleCnt="5"/>
      <dgm:spPr/>
    </dgm:pt>
    <dgm:pt modelId="{64FC9260-4D9A-D24A-BE53-8027B4EE2C4C}" type="pres">
      <dgm:prSet presAssocID="{CB6570B1-24A0-E948-86D0-5EB1CD479267}" presName="childShape" presStyleCnt="0"/>
      <dgm:spPr/>
    </dgm:pt>
    <dgm:pt modelId="{B8D559C0-821D-E24A-AAF8-3EA338194CD6}" type="pres">
      <dgm:prSet presAssocID="{4B791D0E-4957-8C40-93AE-A0E538001252}" presName="Name13" presStyleLbl="parChTrans1D2" presStyleIdx="3" presStyleCnt="15"/>
      <dgm:spPr/>
    </dgm:pt>
    <dgm:pt modelId="{220A55AA-68D3-0843-A61B-D1AFB8211631}" type="pres">
      <dgm:prSet presAssocID="{57252A7A-ABB5-0442-814D-3BF2F60B8E14}" presName="childText" presStyleLbl="bgAcc1" presStyleIdx="3" presStyleCnt="15">
        <dgm:presLayoutVars>
          <dgm:bulletEnabled val="1"/>
        </dgm:presLayoutVars>
      </dgm:prSet>
      <dgm:spPr/>
    </dgm:pt>
    <dgm:pt modelId="{F007D8B2-AFEB-F341-AEB9-FA891B1CF6AC}" type="pres">
      <dgm:prSet presAssocID="{B5A78FE1-2891-1A41-85DF-0044AD08136F}" presName="Name13" presStyleLbl="parChTrans1D2" presStyleIdx="4" presStyleCnt="15"/>
      <dgm:spPr/>
    </dgm:pt>
    <dgm:pt modelId="{444636CB-B0BB-C047-91DC-35AEFEE25A55}" type="pres">
      <dgm:prSet presAssocID="{AEFD364E-D812-EB41-9DB4-85F1B812CFDB}" presName="childText" presStyleLbl="bgAcc1" presStyleIdx="4" presStyleCnt="15">
        <dgm:presLayoutVars>
          <dgm:bulletEnabled val="1"/>
        </dgm:presLayoutVars>
      </dgm:prSet>
      <dgm:spPr/>
    </dgm:pt>
    <dgm:pt modelId="{E617D25C-7DF1-C441-92AB-98F1A797BF7D}" type="pres">
      <dgm:prSet presAssocID="{81137D18-A244-B34B-B9FF-E46503FB3611}" presName="Name13" presStyleLbl="parChTrans1D2" presStyleIdx="5" presStyleCnt="15"/>
      <dgm:spPr/>
    </dgm:pt>
    <dgm:pt modelId="{F93B00AD-D634-0342-BE06-475A87531548}" type="pres">
      <dgm:prSet presAssocID="{00D70E05-2566-8F42-88F2-507A34DBF293}" presName="childText" presStyleLbl="bgAcc1" presStyleIdx="5" presStyleCnt="15">
        <dgm:presLayoutVars>
          <dgm:bulletEnabled val="1"/>
        </dgm:presLayoutVars>
      </dgm:prSet>
      <dgm:spPr/>
    </dgm:pt>
    <dgm:pt modelId="{C075AD66-4F38-3C4C-BB07-F8119AB48890}" type="pres">
      <dgm:prSet presAssocID="{C42FC764-1FD5-E443-8E11-DD22FD2F15D9}" presName="root" presStyleCnt="0"/>
      <dgm:spPr/>
    </dgm:pt>
    <dgm:pt modelId="{0A95EB9F-A742-5643-8237-5C237117CB30}" type="pres">
      <dgm:prSet presAssocID="{C42FC764-1FD5-E443-8E11-DD22FD2F15D9}" presName="rootComposite" presStyleCnt="0"/>
      <dgm:spPr/>
    </dgm:pt>
    <dgm:pt modelId="{EB057A4C-71AE-DC42-B2DB-E915B344C285}" type="pres">
      <dgm:prSet presAssocID="{C42FC764-1FD5-E443-8E11-DD22FD2F15D9}" presName="rootText" presStyleLbl="node1" presStyleIdx="2" presStyleCnt="5"/>
      <dgm:spPr/>
    </dgm:pt>
    <dgm:pt modelId="{3BA2928A-DAA0-B847-82EF-A561B1E6BCB6}" type="pres">
      <dgm:prSet presAssocID="{C42FC764-1FD5-E443-8E11-DD22FD2F15D9}" presName="rootConnector" presStyleLbl="node1" presStyleIdx="2" presStyleCnt="5"/>
      <dgm:spPr/>
    </dgm:pt>
    <dgm:pt modelId="{674ED2C8-B2C6-AD40-AD78-1ED164BD174D}" type="pres">
      <dgm:prSet presAssocID="{C42FC764-1FD5-E443-8E11-DD22FD2F15D9}" presName="childShape" presStyleCnt="0"/>
      <dgm:spPr/>
    </dgm:pt>
    <dgm:pt modelId="{567DE639-2482-DD41-BFB6-33C51AFA7266}" type="pres">
      <dgm:prSet presAssocID="{E2E9D766-220D-3848-BCB2-2544FB7224E5}" presName="Name13" presStyleLbl="parChTrans1D2" presStyleIdx="6" presStyleCnt="15"/>
      <dgm:spPr/>
    </dgm:pt>
    <dgm:pt modelId="{6CDA888B-E8FC-1548-AB33-ED0A6DB85D44}" type="pres">
      <dgm:prSet presAssocID="{042293F0-F3A6-4246-A5B4-5C15F23C23C8}" presName="childText" presStyleLbl="bgAcc1" presStyleIdx="6" presStyleCnt="15">
        <dgm:presLayoutVars>
          <dgm:bulletEnabled val="1"/>
        </dgm:presLayoutVars>
      </dgm:prSet>
      <dgm:spPr/>
    </dgm:pt>
    <dgm:pt modelId="{E8885C5C-0145-6145-B187-FD52149C8E22}" type="pres">
      <dgm:prSet presAssocID="{EEF78B11-7265-EE41-B9B5-8BB6D118FBE0}" presName="Name13" presStyleLbl="parChTrans1D2" presStyleIdx="7" presStyleCnt="15"/>
      <dgm:spPr/>
    </dgm:pt>
    <dgm:pt modelId="{85631ACF-615C-BC4D-8404-95E3BD530B30}" type="pres">
      <dgm:prSet presAssocID="{ADA2547D-A499-3E4A-B600-1E9E9D8C6589}" presName="childText" presStyleLbl="bgAcc1" presStyleIdx="7" presStyleCnt="15">
        <dgm:presLayoutVars>
          <dgm:bulletEnabled val="1"/>
        </dgm:presLayoutVars>
      </dgm:prSet>
      <dgm:spPr/>
    </dgm:pt>
    <dgm:pt modelId="{42C3F5B4-6DBE-E749-A6A8-821BC8C08284}" type="pres">
      <dgm:prSet presAssocID="{5DE1B75A-F08B-4048-B027-C075CBC6593E}" presName="Name13" presStyleLbl="parChTrans1D2" presStyleIdx="8" presStyleCnt="15"/>
      <dgm:spPr/>
    </dgm:pt>
    <dgm:pt modelId="{A0E04A24-C8C1-A44B-A3DE-AAE0F350641E}" type="pres">
      <dgm:prSet presAssocID="{D6E20374-7B4E-0648-B93E-DB1E357EC35E}" presName="childText" presStyleLbl="bgAcc1" presStyleIdx="8" presStyleCnt="15">
        <dgm:presLayoutVars>
          <dgm:bulletEnabled val="1"/>
        </dgm:presLayoutVars>
      </dgm:prSet>
      <dgm:spPr/>
    </dgm:pt>
    <dgm:pt modelId="{0BFEEC57-32E4-1248-AC9E-60E5FDF7B79B}" type="pres">
      <dgm:prSet presAssocID="{31406DB1-BD18-AB40-9A52-19CD85E1CA42}" presName="root" presStyleCnt="0"/>
      <dgm:spPr/>
    </dgm:pt>
    <dgm:pt modelId="{73AE0EE7-E230-994A-A02B-AE45B5630D46}" type="pres">
      <dgm:prSet presAssocID="{31406DB1-BD18-AB40-9A52-19CD85E1CA42}" presName="rootComposite" presStyleCnt="0"/>
      <dgm:spPr/>
    </dgm:pt>
    <dgm:pt modelId="{3D4FE406-BEF6-224C-A4E6-9B97CC11C614}" type="pres">
      <dgm:prSet presAssocID="{31406DB1-BD18-AB40-9A52-19CD85E1CA42}" presName="rootText" presStyleLbl="node1" presStyleIdx="3" presStyleCnt="5"/>
      <dgm:spPr/>
    </dgm:pt>
    <dgm:pt modelId="{54475DCE-5E86-AE4A-BC54-595BF06EF479}" type="pres">
      <dgm:prSet presAssocID="{31406DB1-BD18-AB40-9A52-19CD85E1CA42}" presName="rootConnector" presStyleLbl="node1" presStyleIdx="3" presStyleCnt="5"/>
      <dgm:spPr/>
    </dgm:pt>
    <dgm:pt modelId="{B1BBEAA4-2B23-9A4F-85E3-4529693B05EC}" type="pres">
      <dgm:prSet presAssocID="{31406DB1-BD18-AB40-9A52-19CD85E1CA42}" presName="childShape" presStyleCnt="0"/>
      <dgm:spPr/>
    </dgm:pt>
    <dgm:pt modelId="{5D955BA5-E855-6843-9961-BFBD5BC423ED}" type="pres">
      <dgm:prSet presAssocID="{5AC79B04-28B4-774A-AD75-BFD0A6324715}" presName="Name13" presStyleLbl="parChTrans1D2" presStyleIdx="9" presStyleCnt="15"/>
      <dgm:spPr/>
    </dgm:pt>
    <dgm:pt modelId="{2E2AB340-6A9C-B241-B336-103136F2BFCF}" type="pres">
      <dgm:prSet presAssocID="{7B4ADB64-2B5C-EB43-991E-A7C2A44D2CA4}" presName="childText" presStyleLbl="bgAcc1" presStyleIdx="9" presStyleCnt="15">
        <dgm:presLayoutVars>
          <dgm:bulletEnabled val="1"/>
        </dgm:presLayoutVars>
      </dgm:prSet>
      <dgm:spPr/>
    </dgm:pt>
    <dgm:pt modelId="{22B934D5-73F6-B64A-9792-60B6E984174C}" type="pres">
      <dgm:prSet presAssocID="{BE59B328-892E-7144-A67E-C2E41C6C9AC2}" presName="Name13" presStyleLbl="parChTrans1D2" presStyleIdx="10" presStyleCnt="15"/>
      <dgm:spPr/>
    </dgm:pt>
    <dgm:pt modelId="{C3F7FF84-E0FB-1B42-B918-033F9F5AD74B}" type="pres">
      <dgm:prSet presAssocID="{A0F9811F-B35B-5744-B33D-ECDC7DEF50B3}" presName="childText" presStyleLbl="bgAcc1" presStyleIdx="10" presStyleCnt="15">
        <dgm:presLayoutVars>
          <dgm:bulletEnabled val="1"/>
        </dgm:presLayoutVars>
      </dgm:prSet>
      <dgm:spPr/>
    </dgm:pt>
    <dgm:pt modelId="{A6CF3E04-B405-6441-A9D4-78F3D613B332}" type="pres">
      <dgm:prSet presAssocID="{C3A31C9E-4121-D546-8DFA-0A70C1DB0BF4}" presName="Name13" presStyleLbl="parChTrans1D2" presStyleIdx="11" presStyleCnt="15"/>
      <dgm:spPr/>
    </dgm:pt>
    <dgm:pt modelId="{101E8CCE-92C9-CC4E-866C-AA9A58D2BAA1}" type="pres">
      <dgm:prSet presAssocID="{C0FBC3C7-DA19-864E-88E3-54D007F4952D}" presName="childText" presStyleLbl="bgAcc1" presStyleIdx="11" presStyleCnt="15">
        <dgm:presLayoutVars>
          <dgm:bulletEnabled val="1"/>
        </dgm:presLayoutVars>
      </dgm:prSet>
      <dgm:spPr/>
    </dgm:pt>
    <dgm:pt modelId="{66F6A8C4-DFF5-8245-A9E4-EE89F329DDBE}" type="pres">
      <dgm:prSet presAssocID="{BB9442A5-BB99-8848-B3A2-057164F98FAC}" presName="root" presStyleCnt="0"/>
      <dgm:spPr/>
    </dgm:pt>
    <dgm:pt modelId="{6D70D116-8D14-9E4F-8378-E5750589AC73}" type="pres">
      <dgm:prSet presAssocID="{BB9442A5-BB99-8848-B3A2-057164F98FAC}" presName="rootComposite" presStyleCnt="0"/>
      <dgm:spPr/>
    </dgm:pt>
    <dgm:pt modelId="{CEE0FA6A-1032-BA47-941F-70447AC941B1}" type="pres">
      <dgm:prSet presAssocID="{BB9442A5-BB99-8848-B3A2-057164F98FAC}" presName="rootText" presStyleLbl="node1" presStyleIdx="4" presStyleCnt="5"/>
      <dgm:spPr/>
    </dgm:pt>
    <dgm:pt modelId="{1CE8B045-0FF3-734B-8E62-EA9A137935A4}" type="pres">
      <dgm:prSet presAssocID="{BB9442A5-BB99-8848-B3A2-057164F98FAC}" presName="rootConnector" presStyleLbl="node1" presStyleIdx="4" presStyleCnt="5"/>
      <dgm:spPr/>
    </dgm:pt>
    <dgm:pt modelId="{13A6DF32-0AC6-0F4A-9B45-1116D38D6271}" type="pres">
      <dgm:prSet presAssocID="{BB9442A5-BB99-8848-B3A2-057164F98FAC}" presName="childShape" presStyleCnt="0"/>
      <dgm:spPr/>
    </dgm:pt>
    <dgm:pt modelId="{73A2237E-4FC8-2C45-BC0B-D2750D40E3EC}" type="pres">
      <dgm:prSet presAssocID="{74CE988E-9EF2-0840-ADC9-B0BFF1FA1C91}" presName="Name13" presStyleLbl="parChTrans1D2" presStyleIdx="12" presStyleCnt="15"/>
      <dgm:spPr/>
    </dgm:pt>
    <dgm:pt modelId="{AC452DB1-6E64-C647-AE82-FC08AED649CB}" type="pres">
      <dgm:prSet presAssocID="{199D1B54-2E87-6F43-92ED-32B271FC9CE4}" presName="childText" presStyleLbl="bgAcc1" presStyleIdx="12" presStyleCnt="15">
        <dgm:presLayoutVars>
          <dgm:bulletEnabled val="1"/>
        </dgm:presLayoutVars>
      </dgm:prSet>
      <dgm:spPr/>
    </dgm:pt>
    <dgm:pt modelId="{BBA8E726-FBAF-F241-8C0F-59DA7174287C}" type="pres">
      <dgm:prSet presAssocID="{B31507C8-FB90-FA47-9EA1-EA4A4E0E1B19}" presName="Name13" presStyleLbl="parChTrans1D2" presStyleIdx="13" presStyleCnt="15"/>
      <dgm:spPr/>
    </dgm:pt>
    <dgm:pt modelId="{77F5E682-4E2A-4741-AED5-B633E811F74B}" type="pres">
      <dgm:prSet presAssocID="{8E5FF938-A626-9646-8A74-32949DC84F41}" presName="childText" presStyleLbl="bgAcc1" presStyleIdx="13" presStyleCnt="15">
        <dgm:presLayoutVars>
          <dgm:bulletEnabled val="1"/>
        </dgm:presLayoutVars>
      </dgm:prSet>
      <dgm:spPr/>
    </dgm:pt>
    <dgm:pt modelId="{53EEF7A2-3A0A-A746-93F5-E1DBF7FE987C}" type="pres">
      <dgm:prSet presAssocID="{851D5529-5217-C349-9BD5-2C221932C86D}" presName="Name13" presStyleLbl="parChTrans1D2" presStyleIdx="14" presStyleCnt="15"/>
      <dgm:spPr/>
    </dgm:pt>
    <dgm:pt modelId="{AC6F843A-1BB8-E046-A36E-790B8C0830E5}" type="pres">
      <dgm:prSet presAssocID="{4C98483B-6929-FD44-BF75-5DBD760664B0}" presName="childText" presStyleLbl="bgAcc1" presStyleIdx="14" presStyleCnt="15">
        <dgm:presLayoutVars>
          <dgm:bulletEnabled val="1"/>
        </dgm:presLayoutVars>
      </dgm:prSet>
      <dgm:spPr/>
    </dgm:pt>
  </dgm:ptLst>
  <dgm:cxnLst>
    <dgm:cxn modelId="{C11F5408-B40F-0242-BF36-D1D3313F97B1}" srcId="{C42FC764-1FD5-E443-8E11-DD22FD2F15D9}" destId="{ADA2547D-A499-3E4A-B600-1E9E9D8C6589}" srcOrd="1" destOrd="0" parTransId="{EEF78B11-7265-EE41-B9B5-8BB6D118FBE0}" sibTransId="{F7F6BF5C-6DB4-5C41-833B-8624739EC3F9}"/>
    <dgm:cxn modelId="{52067609-59DD-0941-A572-91E288210091}" type="presOf" srcId="{C7950855-3F39-B146-B5CD-A26A1E8218D3}" destId="{015A7828-0D4E-854C-A924-41F93DECD101}" srcOrd="0" destOrd="0" presId="urn:microsoft.com/office/officeart/2005/8/layout/hierarchy3"/>
    <dgm:cxn modelId="{BB29770C-F01A-F444-BB68-4BC62F31E87F}" type="presOf" srcId="{4C98483B-6929-FD44-BF75-5DBD760664B0}" destId="{AC6F843A-1BB8-E046-A36E-790B8C0830E5}" srcOrd="0" destOrd="0" presId="urn:microsoft.com/office/officeart/2005/8/layout/hierarchy3"/>
    <dgm:cxn modelId="{50CA8313-333B-4645-BBA2-EF54DBFA5BFF}" type="presOf" srcId="{C3A31C9E-4121-D546-8DFA-0A70C1DB0BF4}" destId="{A6CF3E04-B405-6441-A9D4-78F3D613B332}" srcOrd="0" destOrd="0" presId="urn:microsoft.com/office/officeart/2005/8/layout/hierarchy3"/>
    <dgm:cxn modelId="{3D8FE214-6107-4349-9842-A8621255DE63}" srcId="{C42FC764-1FD5-E443-8E11-DD22FD2F15D9}" destId="{042293F0-F3A6-4246-A5B4-5C15F23C23C8}" srcOrd="0" destOrd="0" parTransId="{E2E9D766-220D-3848-BCB2-2544FB7224E5}" sibTransId="{58EDC350-611D-CE4D-97AB-52287E7EAEF9}"/>
    <dgm:cxn modelId="{1613D820-3E0D-214E-B851-0D776F0FE255}" type="presOf" srcId="{BB9442A5-BB99-8848-B3A2-057164F98FAC}" destId="{CEE0FA6A-1032-BA47-941F-70447AC941B1}" srcOrd="0" destOrd="0" presId="urn:microsoft.com/office/officeart/2005/8/layout/hierarchy3"/>
    <dgm:cxn modelId="{9CCB7930-7B52-994D-A3EA-F5155E452112}" type="presOf" srcId="{96D0257E-7435-9D44-89E2-800BC609044F}" destId="{AC30E8AD-039D-9C46-B3EF-3B59680CB4FF}" srcOrd="0" destOrd="0" presId="urn:microsoft.com/office/officeart/2005/8/layout/hierarchy3"/>
    <dgm:cxn modelId="{24CE1A35-6B77-2B4F-8D7A-FBE5778E8212}" srcId="{38A2837F-CE7A-4D43-9F30-8B51BF41E12B}" destId="{CB6570B1-24A0-E948-86D0-5EB1CD479267}" srcOrd="1" destOrd="0" parTransId="{4F4C6AB3-2BD6-9742-9CBC-C97087C226D1}" sibTransId="{42F69590-2738-0542-9799-BE62E756E179}"/>
    <dgm:cxn modelId="{C42EAA3D-8F40-B648-88F0-28CC1FFF041E}" type="presOf" srcId="{81137D18-A244-B34B-B9FF-E46503FB3611}" destId="{E617D25C-7DF1-C441-92AB-98F1A797BF7D}" srcOrd="0" destOrd="0" presId="urn:microsoft.com/office/officeart/2005/8/layout/hierarchy3"/>
    <dgm:cxn modelId="{1CE5B33D-3FA2-7C48-955E-A4869182E3BB}" srcId="{BB9442A5-BB99-8848-B3A2-057164F98FAC}" destId="{199D1B54-2E87-6F43-92ED-32B271FC9CE4}" srcOrd="0" destOrd="0" parTransId="{74CE988E-9EF2-0840-ADC9-B0BFF1FA1C91}" sibTransId="{D675384A-37A3-4E4A-AAC7-66E0C21207AC}"/>
    <dgm:cxn modelId="{4D9AF14D-C755-D34C-89A6-B514729CDA8E}" type="presOf" srcId="{C42FC764-1FD5-E443-8E11-DD22FD2F15D9}" destId="{3BA2928A-DAA0-B847-82EF-A561B1E6BCB6}" srcOrd="1" destOrd="0" presId="urn:microsoft.com/office/officeart/2005/8/layout/hierarchy3"/>
    <dgm:cxn modelId="{17C90D4E-6284-1D41-8398-73F41E95FEB9}" type="presOf" srcId="{B31507C8-FB90-FA47-9EA1-EA4A4E0E1B19}" destId="{BBA8E726-FBAF-F241-8C0F-59DA7174287C}" srcOrd="0" destOrd="0" presId="urn:microsoft.com/office/officeart/2005/8/layout/hierarchy3"/>
    <dgm:cxn modelId="{FE6EB84E-D233-DA44-BA40-2B8C22C69D9C}" type="presOf" srcId="{CB6570B1-24A0-E948-86D0-5EB1CD479267}" destId="{6B550700-8A6E-B544-A58D-729D3F54BBED}" srcOrd="0" destOrd="0" presId="urn:microsoft.com/office/officeart/2005/8/layout/hierarchy3"/>
    <dgm:cxn modelId="{BC95E654-8FE7-DE43-8C7C-1F213B56A4E2}" type="presOf" srcId="{7B4ADB64-2B5C-EB43-991E-A7C2A44D2CA4}" destId="{2E2AB340-6A9C-B241-B336-103136F2BFCF}" srcOrd="0" destOrd="0" presId="urn:microsoft.com/office/officeart/2005/8/layout/hierarchy3"/>
    <dgm:cxn modelId="{16247A63-8EAF-5449-AE54-40C520011CC0}" type="presOf" srcId="{CB6570B1-24A0-E948-86D0-5EB1CD479267}" destId="{434ABE73-01A9-B14D-87C3-EB3BF758D708}" srcOrd="1" destOrd="0" presId="urn:microsoft.com/office/officeart/2005/8/layout/hierarchy3"/>
    <dgm:cxn modelId="{D79F616A-7B2C-E540-A86F-B3537FB69492}" type="presOf" srcId="{8E5FF938-A626-9646-8A74-32949DC84F41}" destId="{77F5E682-4E2A-4741-AED5-B633E811F74B}" srcOrd="0" destOrd="0" presId="urn:microsoft.com/office/officeart/2005/8/layout/hierarchy3"/>
    <dgm:cxn modelId="{A96C746C-431B-CD45-9972-C3D67E8C2FFF}" srcId="{9DD73057-A3A2-194A-8EBC-77A4E4A2110C}" destId="{96D0257E-7435-9D44-89E2-800BC609044F}" srcOrd="0" destOrd="0" parTransId="{29AB5490-84C2-604C-B91B-D0D502F55110}" sibTransId="{73035ED2-16DD-4745-821B-EDAE83A53A8C}"/>
    <dgm:cxn modelId="{C35F5B70-530B-9341-BA2B-3A3A95EBFDEF}" type="presOf" srcId="{603886AD-BC3E-5E46-A599-6D813CA68886}" destId="{74A8812E-04E7-2249-BC81-03353CC22B60}" srcOrd="0" destOrd="0" presId="urn:microsoft.com/office/officeart/2005/8/layout/hierarchy3"/>
    <dgm:cxn modelId="{C0B51371-963C-0F45-BD37-25FADD3480A2}" type="presOf" srcId="{C0C8F8C1-2A2D-2341-AB3D-DC6E9B45B0A6}" destId="{8A1319E3-51B9-A74D-A5DD-0F192783F400}" srcOrd="0" destOrd="0" presId="urn:microsoft.com/office/officeart/2005/8/layout/hierarchy3"/>
    <dgm:cxn modelId="{4DEF0D7E-56D2-F84A-9971-7CB8E552C04A}" type="presOf" srcId="{57252A7A-ABB5-0442-814D-3BF2F60B8E14}" destId="{220A55AA-68D3-0843-A61B-D1AFB8211631}" srcOrd="0" destOrd="0" presId="urn:microsoft.com/office/officeart/2005/8/layout/hierarchy3"/>
    <dgm:cxn modelId="{8B54BD7E-5DFB-3742-BA93-4576CD19C021}" type="presOf" srcId="{BB9442A5-BB99-8848-B3A2-057164F98FAC}" destId="{1CE8B045-0FF3-734B-8E62-EA9A137935A4}" srcOrd="1" destOrd="0" presId="urn:microsoft.com/office/officeart/2005/8/layout/hierarchy3"/>
    <dgm:cxn modelId="{A387CC85-D093-C64B-AB13-6C418F52BF98}" type="presOf" srcId="{B5A78FE1-2891-1A41-85DF-0044AD08136F}" destId="{F007D8B2-AFEB-F341-AEB9-FA891B1CF6AC}" srcOrd="0" destOrd="0" presId="urn:microsoft.com/office/officeart/2005/8/layout/hierarchy3"/>
    <dgm:cxn modelId="{CABA6689-F79F-6242-8360-ED84163EF33A}" srcId="{CB6570B1-24A0-E948-86D0-5EB1CD479267}" destId="{AEFD364E-D812-EB41-9DB4-85F1B812CFDB}" srcOrd="1" destOrd="0" parTransId="{B5A78FE1-2891-1A41-85DF-0044AD08136F}" sibTransId="{7661D96F-6ACD-F247-BFB9-6B977B1C961B}"/>
    <dgm:cxn modelId="{FB9D218F-8732-C346-8F06-2531DF52BCCA}" type="presOf" srcId="{5DE1B75A-F08B-4048-B027-C075CBC6593E}" destId="{42C3F5B4-6DBE-E749-A6A8-821BC8C08284}" srcOrd="0" destOrd="0" presId="urn:microsoft.com/office/officeart/2005/8/layout/hierarchy3"/>
    <dgm:cxn modelId="{FA788890-9E56-7845-A692-12FC8E6D411C}" srcId="{38A2837F-CE7A-4D43-9F30-8B51BF41E12B}" destId="{C42FC764-1FD5-E443-8E11-DD22FD2F15D9}" srcOrd="2" destOrd="0" parTransId="{688ECD1B-D9A8-0B43-A125-7433B24C4BB5}" sibTransId="{4E3AE2FF-2453-9C4A-BA0F-134BBE97236E}"/>
    <dgm:cxn modelId="{DE253395-65F0-1E46-BE38-8EDC9F491D1E}" srcId="{38A2837F-CE7A-4D43-9F30-8B51BF41E12B}" destId="{BB9442A5-BB99-8848-B3A2-057164F98FAC}" srcOrd="4" destOrd="0" parTransId="{85EE519B-313A-0E4F-B2DF-6244319DEC91}" sibTransId="{A25FDD9E-5028-A44D-91E6-E0FB39FD82BB}"/>
    <dgm:cxn modelId="{56607A97-4811-C94F-9007-ED06EBD9DEE3}" type="presOf" srcId="{199D1B54-2E87-6F43-92ED-32B271FC9CE4}" destId="{AC452DB1-6E64-C647-AE82-FC08AED649CB}" srcOrd="0" destOrd="0" presId="urn:microsoft.com/office/officeart/2005/8/layout/hierarchy3"/>
    <dgm:cxn modelId="{7355F397-F694-1843-986F-5D7638D5D3EA}" srcId="{38A2837F-CE7A-4D43-9F30-8B51BF41E12B}" destId="{9DD73057-A3A2-194A-8EBC-77A4E4A2110C}" srcOrd="0" destOrd="0" parTransId="{A8BC3629-9FE7-3343-A062-3BA286CFF289}" sibTransId="{14F74657-A2DD-764B-8A0D-73B6F42955E7}"/>
    <dgm:cxn modelId="{BCBC809A-A2A9-E243-A326-E1B280AFB696}" srcId="{BB9442A5-BB99-8848-B3A2-057164F98FAC}" destId="{4C98483B-6929-FD44-BF75-5DBD760664B0}" srcOrd="2" destOrd="0" parTransId="{851D5529-5217-C349-9BD5-2C221932C86D}" sibTransId="{7C44FAC4-4FE0-5E40-9026-36C4E4D61198}"/>
    <dgm:cxn modelId="{393E6B9F-C910-3442-AC7F-9F357C3EEB7B}" type="presOf" srcId="{042293F0-F3A6-4246-A5B4-5C15F23C23C8}" destId="{6CDA888B-E8FC-1548-AB33-ED0A6DB85D44}" srcOrd="0" destOrd="0" presId="urn:microsoft.com/office/officeart/2005/8/layout/hierarchy3"/>
    <dgm:cxn modelId="{41C677A1-0174-CF40-8EC9-60BBB20A1438}" srcId="{38A2837F-CE7A-4D43-9F30-8B51BF41E12B}" destId="{31406DB1-BD18-AB40-9A52-19CD85E1CA42}" srcOrd="3" destOrd="0" parTransId="{42AC86BD-202D-DB40-BAE2-CB4EEECC5B83}" sibTransId="{7DE2F8BF-DD81-C443-830B-8C6EC55B4D50}"/>
    <dgm:cxn modelId="{CC82B0A3-9762-CA4D-89FF-ADDF63341C65}" type="presOf" srcId="{851D5529-5217-C349-9BD5-2C221932C86D}" destId="{53EEF7A2-3A0A-A746-93F5-E1DBF7FE987C}" srcOrd="0" destOrd="0" presId="urn:microsoft.com/office/officeart/2005/8/layout/hierarchy3"/>
    <dgm:cxn modelId="{5FC088A6-130E-EE49-A3D5-B02D3025E8C2}" type="presOf" srcId="{AEFD364E-D812-EB41-9DB4-85F1B812CFDB}" destId="{444636CB-B0BB-C047-91DC-35AEFEE25A55}" srcOrd="0" destOrd="0" presId="urn:microsoft.com/office/officeart/2005/8/layout/hierarchy3"/>
    <dgm:cxn modelId="{13ED2CA9-7E2D-3343-90D8-448C0E0CB2B4}" type="presOf" srcId="{31406DB1-BD18-AB40-9A52-19CD85E1CA42}" destId="{54475DCE-5E86-AE4A-BC54-595BF06EF479}" srcOrd="1" destOrd="0" presId="urn:microsoft.com/office/officeart/2005/8/layout/hierarchy3"/>
    <dgm:cxn modelId="{C2DC3FAD-2D64-0D47-85C0-9BB465DE3DBA}" type="presOf" srcId="{A0F9811F-B35B-5744-B33D-ECDC7DEF50B3}" destId="{C3F7FF84-E0FB-1B42-B918-033F9F5AD74B}" srcOrd="0" destOrd="0" presId="urn:microsoft.com/office/officeart/2005/8/layout/hierarchy3"/>
    <dgm:cxn modelId="{80FE2FB0-C2EA-7844-BF0D-56468A51547A}" type="presOf" srcId="{74CE988E-9EF2-0840-ADC9-B0BFF1FA1C91}" destId="{73A2237E-4FC8-2C45-BC0B-D2750D40E3EC}" srcOrd="0" destOrd="0" presId="urn:microsoft.com/office/officeart/2005/8/layout/hierarchy3"/>
    <dgm:cxn modelId="{A83241B1-31F3-2046-A3C0-779F20FF4B4D}" type="presOf" srcId="{9DD73057-A3A2-194A-8EBC-77A4E4A2110C}" destId="{8975655C-AC3D-3447-BE4E-22AFD238E7C0}" srcOrd="0" destOrd="0" presId="urn:microsoft.com/office/officeart/2005/8/layout/hierarchy3"/>
    <dgm:cxn modelId="{46FF64B2-06D2-B04A-AE65-780871F660C0}" type="presOf" srcId="{38A2837F-CE7A-4D43-9F30-8B51BF41E12B}" destId="{7B039FBE-9354-4343-A7E5-D5728517B05A}" srcOrd="0" destOrd="0" presId="urn:microsoft.com/office/officeart/2005/8/layout/hierarchy3"/>
    <dgm:cxn modelId="{B28EE9B3-4888-AF43-B270-E53371DEC943}" srcId="{CB6570B1-24A0-E948-86D0-5EB1CD479267}" destId="{00D70E05-2566-8F42-88F2-507A34DBF293}" srcOrd="2" destOrd="0" parTransId="{81137D18-A244-B34B-B9FF-E46503FB3611}" sibTransId="{633352F6-9629-4A46-A9E5-1BCC981311FF}"/>
    <dgm:cxn modelId="{FAB7A6B4-D245-2343-AA50-552A42D27574}" srcId="{31406DB1-BD18-AB40-9A52-19CD85E1CA42}" destId="{7B4ADB64-2B5C-EB43-991E-A7C2A44D2CA4}" srcOrd="0" destOrd="0" parTransId="{5AC79B04-28B4-774A-AD75-BFD0A6324715}" sibTransId="{7871FABB-8B49-5444-B4BF-639D66F1DCC4}"/>
    <dgm:cxn modelId="{C613B8B6-1E6C-E249-8AF1-C5DA243B1CA4}" type="presOf" srcId="{540FE231-4998-C149-A8C9-B3345F5CA61F}" destId="{71E0D245-4D2E-4F4B-8A58-F71697938D24}" srcOrd="0" destOrd="0" presId="urn:microsoft.com/office/officeart/2005/8/layout/hierarchy3"/>
    <dgm:cxn modelId="{21BDB8B9-6ECF-534E-A970-5D5CE26F9739}" type="presOf" srcId="{EEF78B11-7265-EE41-B9B5-8BB6D118FBE0}" destId="{E8885C5C-0145-6145-B187-FD52149C8E22}" srcOrd="0" destOrd="0" presId="urn:microsoft.com/office/officeart/2005/8/layout/hierarchy3"/>
    <dgm:cxn modelId="{79197FBA-83E8-E54B-9A1F-141FCC24BA85}" type="presOf" srcId="{BE59B328-892E-7144-A67E-C2E41C6C9AC2}" destId="{22B934D5-73F6-B64A-9792-60B6E984174C}" srcOrd="0" destOrd="0" presId="urn:microsoft.com/office/officeart/2005/8/layout/hierarchy3"/>
    <dgm:cxn modelId="{3079E7BB-131B-B34D-9C18-2712A810E3B0}" type="presOf" srcId="{D6E20374-7B4E-0648-B93E-DB1E357EC35E}" destId="{A0E04A24-C8C1-A44B-A3DE-AAE0F350641E}" srcOrd="0" destOrd="0" presId="urn:microsoft.com/office/officeart/2005/8/layout/hierarchy3"/>
    <dgm:cxn modelId="{6A6A96C0-E050-4C44-98E4-D90C093CBC5D}" srcId="{CB6570B1-24A0-E948-86D0-5EB1CD479267}" destId="{57252A7A-ABB5-0442-814D-3BF2F60B8E14}" srcOrd="0" destOrd="0" parTransId="{4B791D0E-4957-8C40-93AE-A0E538001252}" sibTransId="{D3F3052F-3508-DA4B-A656-BCBCEDA6F5FC}"/>
    <dgm:cxn modelId="{F4D0F7C0-2DAC-0F4B-867B-602F2DED7F77}" type="presOf" srcId="{31406DB1-BD18-AB40-9A52-19CD85E1CA42}" destId="{3D4FE406-BEF6-224C-A4E6-9B97CC11C614}" srcOrd="0" destOrd="0" presId="urn:microsoft.com/office/officeart/2005/8/layout/hierarchy3"/>
    <dgm:cxn modelId="{58EE74CA-4400-A94C-BE11-86C808E7B37D}" srcId="{31406DB1-BD18-AB40-9A52-19CD85E1CA42}" destId="{A0F9811F-B35B-5744-B33D-ECDC7DEF50B3}" srcOrd="1" destOrd="0" parTransId="{BE59B328-892E-7144-A67E-C2E41C6C9AC2}" sibTransId="{68117AF5-7FF8-2447-AC5A-2CC014178072}"/>
    <dgm:cxn modelId="{ACB740CC-DC80-0548-9E59-8D72B7A0D4AE}" srcId="{9DD73057-A3A2-194A-8EBC-77A4E4A2110C}" destId="{540FE231-4998-C149-A8C9-B3345F5CA61F}" srcOrd="1" destOrd="0" parTransId="{C0C8F8C1-2A2D-2341-AB3D-DC6E9B45B0A6}" sibTransId="{87F8E0BA-103A-154E-8B89-3DA809046EE5}"/>
    <dgm:cxn modelId="{3C498CCC-8A41-C849-9546-22E8C100A49F}" type="presOf" srcId="{C0FBC3C7-DA19-864E-88E3-54D007F4952D}" destId="{101E8CCE-92C9-CC4E-866C-AA9A58D2BAA1}" srcOrd="0" destOrd="0" presId="urn:microsoft.com/office/officeart/2005/8/layout/hierarchy3"/>
    <dgm:cxn modelId="{2571B2D6-D4A4-FA4D-94D5-F9E77955287D}" srcId="{BB9442A5-BB99-8848-B3A2-057164F98FAC}" destId="{8E5FF938-A626-9646-8A74-32949DC84F41}" srcOrd="1" destOrd="0" parTransId="{B31507C8-FB90-FA47-9EA1-EA4A4E0E1B19}" sibTransId="{40DC446F-0259-E343-8262-3BF73D01180B}"/>
    <dgm:cxn modelId="{F8CBEDD6-1469-6544-943A-5109F1CEF8DC}" type="presOf" srcId="{29AB5490-84C2-604C-B91B-D0D502F55110}" destId="{854210E4-1B36-1A45-AAF3-CE12C2F90031}" srcOrd="0" destOrd="0" presId="urn:microsoft.com/office/officeart/2005/8/layout/hierarchy3"/>
    <dgm:cxn modelId="{74E27DD7-9425-054F-B2C0-2735A4D3D233}" type="presOf" srcId="{C42FC764-1FD5-E443-8E11-DD22FD2F15D9}" destId="{EB057A4C-71AE-DC42-B2DB-E915B344C285}" srcOrd="0" destOrd="0" presId="urn:microsoft.com/office/officeart/2005/8/layout/hierarchy3"/>
    <dgm:cxn modelId="{E8E5E5DD-1C4B-414A-A6E6-25863519E9FB}" type="presOf" srcId="{4B791D0E-4957-8C40-93AE-A0E538001252}" destId="{B8D559C0-821D-E24A-AAF8-3EA338194CD6}" srcOrd="0" destOrd="0" presId="urn:microsoft.com/office/officeart/2005/8/layout/hierarchy3"/>
    <dgm:cxn modelId="{44586EE1-B627-564A-B472-AC31678A1E7C}" type="presOf" srcId="{00D70E05-2566-8F42-88F2-507A34DBF293}" destId="{F93B00AD-D634-0342-BE06-475A87531548}" srcOrd="0" destOrd="0" presId="urn:microsoft.com/office/officeart/2005/8/layout/hierarchy3"/>
    <dgm:cxn modelId="{AF465DE3-5412-D04C-8554-2DF8C1674D17}" srcId="{31406DB1-BD18-AB40-9A52-19CD85E1CA42}" destId="{C0FBC3C7-DA19-864E-88E3-54D007F4952D}" srcOrd="2" destOrd="0" parTransId="{C3A31C9E-4121-D546-8DFA-0A70C1DB0BF4}" sibTransId="{22A767AA-83A5-F347-B05E-7709F4928D6B}"/>
    <dgm:cxn modelId="{E22BA3E4-BFE7-334F-852F-A59CECCF5C7E}" type="presOf" srcId="{ADA2547D-A499-3E4A-B600-1E9E9D8C6589}" destId="{85631ACF-615C-BC4D-8404-95E3BD530B30}" srcOrd="0" destOrd="0" presId="urn:microsoft.com/office/officeart/2005/8/layout/hierarchy3"/>
    <dgm:cxn modelId="{817485E6-A9CE-9345-83B9-BAD519F58700}" type="presOf" srcId="{9DD73057-A3A2-194A-8EBC-77A4E4A2110C}" destId="{00A08798-008C-DF45-BB48-D1E32C527E23}" srcOrd="1" destOrd="0" presId="urn:microsoft.com/office/officeart/2005/8/layout/hierarchy3"/>
    <dgm:cxn modelId="{8749DEEF-0A4E-0744-A590-6661AC32B8FE}" type="presOf" srcId="{E2E9D766-220D-3848-BCB2-2544FB7224E5}" destId="{567DE639-2482-DD41-BFB6-33C51AFA7266}" srcOrd="0" destOrd="0" presId="urn:microsoft.com/office/officeart/2005/8/layout/hierarchy3"/>
    <dgm:cxn modelId="{709CF0F1-BA9A-CD44-AB31-7675E14F33FD}" srcId="{C42FC764-1FD5-E443-8E11-DD22FD2F15D9}" destId="{D6E20374-7B4E-0648-B93E-DB1E357EC35E}" srcOrd="2" destOrd="0" parTransId="{5DE1B75A-F08B-4048-B027-C075CBC6593E}" sibTransId="{4164C252-75CD-0F4F-B921-5AD00A00197D}"/>
    <dgm:cxn modelId="{E4CCE5F3-720F-F94D-A78E-B557043D9A46}" type="presOf" srcId="{5AC79B04-28B4-774A-AD75-BFD0A6324715}" destId="{5D955BA5-E855-6843-9961-BFBD5BC423ED}" srcOrd="0" destOrd="0" presId="urn:microsoft.com/office/officeart/2005/8/layout/hierarchy3"/>
    <dgm:cxn modelId="{94DA91F6-FA32-D448-995F-B04422B1D22E}" srcId="{9DD73057-A3A2-194A-8EBC-77A4E4A2110C}" destId="{C7950855-3F39-B146-B5CD-A26A1E8218D3}" srcOrd="2" destOrd="0" parTransId="{603886AD-BC3E-5E46-A599-6D813CA68886}" sibTransId="{67093008-E875-A94B-A439-D5103DE0D616}"/>
    <dgm:cxn modelId="{713B2D95-8B6D-0B40-8D50-1B9A1DD97524}" type="presParOf" srcId="{7B039FBE-9354-4343-A7E5-D5728517B05A}" destId="{4A6DE649-D9A1-1346-A82E-E45FDE595B6C}" srcOrd="0" destOrd="0" presId="urn:microsoft.com/office/officeart/2005/8/layout/hierarchy3"/>
    <dgm:cxn modelId="{7926E23B-899E-B34D-B4B6-1301D74C4979}" type="presParOf" srcId="{4A6DE649-D9A1-1346-A82E-E45FDE595B6C}" destId="{396B8EE3-BBDF-0844-8D73-67C2413A222B}" srcOrd="0" destOrd="0" presId="urn:microsoft.com/office/officeart/2005/8/layout/hierarchy3"/>
    <dgm:cxn modelId="{3405EE1D-2964-974C-BBD0-0DCC4F65F6C4}" type="presParOf" srcId="{396B8EE3-BBDF-0844-8D73-67C2413A222B}" destId="{8975655C-AC3D-3447-BE4E-22AFD238E7C0}" srcOrd="0" destOrd="0" presId="urn:microsoft.com/office/officeart/2005/8/layout/hierarchy3"/>
    <dgm:cxn modelId="{28B0CCB7-F6F5-6243-875D-57ABA58FAD5B}" type="presParOf" srcId="{396B8EE3-BBDF-0844-8D73-67C2413A222B}" destId="{00A08798-008C-DF45-BB48-D1E32C527E23}" srcOrd="1" destOrd="0" presId="urn:microsoft.com/office/officeart/2005/8/layout/hierarchy3"/>
    <dgm:cxn modelId="{80FC9771-8489-5043-A3C0-6B50C40C82C9}" type="presParOf" srcId="{4A6DE649-D9A1-1346-A82E-E45FDE595B6C}" destId="{76995A7B-8908-7F42-9F6A-4A96DDAF0F47}" srcOrd="1" destOrd="0" presId="urn:microsoft.com/office/officeart/2005/8/layout/hierarchy3"/>
    <dgm:cxn modelId="{8E157440-4CB8-D349-BDA1-C51607CABCCB}" type="presParOf" srcId="{76995A7B-8908-7F42-9F6A-4A96DDAF0F47}" destId="{854210E4-1B36-1A45-AAF3-CE12C2F90031}" srcOrd="0" destOrd="0" presId="urn:microsoft.com/office/officeart/2005/8/layout/hierarchy3"/>
    <dgm:cxn modelId="{60026FF6-A38D-2B4A-A3DE-F500E66CFD96}" type="presParOf" srcId="{76995A7B-8908-7F42-9F6A-4A96DDAF0F47}" destId="{AC30E8AD-039D-9C46-B3EF-3B59680CB4FF}" srcOrd="1" destOrd="0" presId="urn:microsoft.com/office/officeart/2005/8/layout/hierarchy3"/>
    <dgm:cxn modelId="{10968CBD-6F06-E74F-AA17-4064C727CEFD}" type="presParOf" srcId="{76995A7B-8908-7F42-9F6A-4A96DDAF0F47}" destId="{8A1319E3-51B9-A74D-A5DD-0F192783F400}" srcOrd="2" destOrd="0" presId="urn:microsoft.com/office/officeart/2005/8/layout/hierarchy3"/>
    <dgm:cxn modelId="{4A6DE2FA-8864-1F4D-AFEE-1D009A75CFFB}" type="presParOf" srcId="{76995A7B-8908-7F42-9F6A-4A96DDAF0F47}" destId="{71E0D245-4D2E-4F4B-8A58-F71697938D24}" srcOrd="3" destOrd="0" presId="urn:microsoft.com/office/officeart/2005/8/layout/hierarchy3"/>
    <dgm:cxn modelId="{B61ED990-0C61-F842-8DCA-325438758442}" type="presParOf" srcId="{76995A7B-8908-7F42-9F6A-4A96DDAF0F47}" destId="{74A8812E-04E7-2249-BC81-03353CC22B60}" srcOrd="4" destOrd="0" presId="urn:microsoft.com/office/officeart/2005/8/layout/hierarchy3"/>
    <dgm:cxn modelId="{F6CCB5F1-67B5-7940-B836-B87F0B23B89B}" type="presParOf" srcId="{76995A7B-8908-7F42-9F6A-4A96DDAF0F47}" destId="{015A7828-0D4E-854C-A924-41F93DECD101}" srcOrd="5" destOrd="0" presId="urn:microsoft.com/office/officeart/2005/8/layout/hierarchy3"/>
    <dgm:cxn modelId="{3D3A3877-1B29-7344-9818-F8B4C60E6961}" type="presParOf" srcId="{7B039FBE-9354-4343-A7E5-D5728517B05A}" destId="{A53FD748-D1D4-4B4F-9E46-6EAFCDEDD2C2}" srcOrd="1" destOrd="0" presId="urn:microsoft.com/office/officeart/2005/8/layout/hierarchy3"/>
    <dgm:cxn modelId="{80C0658B-E584-8145-B09A-27618AFEB1FA}" type="presParOf" srcId="{A53FD748-D1D4-4B4F-9E46-6EAFCDEDD2C2}" destId="{EBBB2682-8E09-0C41-8BC9-9B46868F2D36}" srcOrd="0" destOrd="0" presId="urn:microsoft.com/office/officeart/2005/8/layout/hierarchy3"/>
    <dgm:cxn modelId="{9D69DDCF-2B0E-4249-B2B3-6C994BE81DCA}" type="presParOf" srcId="{EBBB2682-8E09-0C41-8BC9-9B46868F2D36}" destId="{6B550700-8A6E-B544-A58D-729D3F54BBED}" srcOrd="0" destOrd="0" presId="urn:microsoft.com/office/officeart/2005/8/layout/hierarchy3"/>
    <dgm:cxn modelId="{56F36FD3-FC90-8A4B-9B35-593E2BCC620A}" type="presParOf" srcId="{EBBB2682-8E09-0C41-8BC9-9B46868F2D36}" destId="{434ABE73-01A9-B14D-87C3-EB3BF758D708}" srcOrd="1" destOrd="0" presId="urn:microsoft.com/office/officeart/2005/8/layout/hierarchy3"/>
    <dgm:cxn modelId="{03C40906-5C07-A14A-8780-4336F52AB774}" type="presParOf" srcId="{A53FD748-D1D4-4B4F-9E46-6EAFCDEDD2C2}" destId="{64FC9260-4D9A-D24A-BE53-8027B4EE2C4C}" srcOrd="1" destOrd="0" presId="urn:microsoft.com/office/officeart/2005/8/layout/hierarchy3"/>
    <dgm:cxn modelId="{3AB6A24B-3DCC-4744-B7C7-ADB4F6819483}" type="presParOf" srcId="{64FC9260-4D9A-D24A-BE53-8027B4EE2C4C}" destId="{B8D559C0-821D-E24A-AAF8-3EA338194CD6}" srcOrd="0" destOrd="0" presId="urn:microsoft.com/office/officeart/2005/8/layout/hierarchy3"/>
    <dgm:cxn modelId="{AF877B57-6DDA-2947-B51E-239031912DEB}" type="presParOf" srcId="{64FC9260-4D9A-D24A-BE53-8027B4EE2C4C}" destId="{220A55AA-68D3-0843-A61B-D1AFB8211631}" srcOrd="1" destOrd="0" presId="urn:microsoft.com/office/officeart/2005/8/layout/hierarchy3"/>
    <dgm:cxn modelId="{552A6847-88E5-9C4C-9FC9-B0C9A23DC0A7}" type="presParOf" srcId="{64FC9260-4D9A-D24A-BE53-8027B4EE2C4C}" destId="{F007D8B2-AFEB-F341-AEB9-FA891B1CF6AC}" srcOrd="2" destOrd="0" presId="urn:microsoft.com/office/officeart/2005/8/layout/hierarchy3"/>
    <dgm:cxn modelId="{5A51E0B9-E40B-D346-9A41-A2A88EB9DC58}" type="presParOf" srcId="{64FC9260-4D9A-D24A-BE53-8027B4EE2C4C}" destId="{444636CB-B0BB-C047-91DC-35AEFEE25A55}" srcOrd="3" destOrd="0" presId="urn:microsoft.com/office/officeart/2005/8/layout/hierarchy3"/>
    <dgm:cxn modelId="{9F65CE83-5C4B-FE4A-8A26-AD6722101397}" type="presParOf" srcId="{64FC9260-4D9A-D24A-BE53-8027B4EE2C4C}" destId="{E617D25C-7DF1-C441-92AB-98F1A797BF7D}" srcOrd="4" destOrd="0" presId="urn:microsoft.com/office/officeart/2005/8/layout/hierarchy3"/>
    <dgm:cxn modelId="{04825A78-83B0-9D41-AB75-A42861153B7A}" type="presParOf" srcId="{64FC9260-4D9A-D24A-BE53-8027B4EE2C4C}" destId="{F93B00AD-D634-0342-BE06-475A87531548}" srcOrd="5" destOrd="0" presId="urn:microsoft.com/office/officeart/2005/8/layout/hierarchy3"/>
    <dgm:cxn modelId="{66C16392-AE3D-0C45-9F8E-498C0FA88AB7}" type="presParOf" srcId="{7B039FBE-9354-4343-A7E5-D5728517B05A}" destId="{C075AD66-4F38-3C4C-BB07-F8119AB48890}" srcOrd="2" destOrd="0" presId="urn:microsoft.com/office/officeart/2005/8/layout/hierarchy3"/>
    <dgm:cxn modelId="{A0805D1F-F2D2-D94D-8711-CD450B86528C}" type="presParOf" srcId="{C075AD66-4F38-3C4C-BB07-F8119AB48890}" destId="{0A95EB9F-A742-5643-8237-5C237117CB30}" srcOrd="0" destOrd="0" presId="urn:microsoft.com/office/officeart/2005/8/layout/hierarchy3"/>
    <dgm:cxn modelId="{A6600B77-9542-F249-84EF-0AE0FE602C60}" type="presParOf" srcId="{0A95EB9F-A742-5643-8237-5C237117CB30}" destId="{EB057A4C-71AE-DC42-B2DB-E915B344C285}" srcOrd="0" destOrd="0" presId="urn:microsoft.com/office/officeart/2005/8/layout/hierarchy3"/>
    <dgm:cxn modelId="{E8E865FD-566B-BC43-AE69-9CAF26776A37}" type="presParOf" srcId="{0A95EB9F-A742-5643-8237-5C237117CB30}" destId="{3BA2928A-DAA0-B847-82EF-A561B1E6BCB6}" srcOrd="1" destOrd="0" presId="urn:microsoft.com/office/officeart/2005/8/layout/hierarchy3"/>
    <dgm:cxn modelId="{C30665CB-90BF-1742-8392-2F98C9D38855}" type="presParOf" srcId="{C075AD66-4F38-3C4C-BB07-F8119AB48890}" destId="{674ED2C8-B2C6-AD40-AD78-1ED164BD174D}" srcOrd="1" destOrd="0" presId="urn:microsoft.com/office/officeart/2005/8/layout/hierarchy3"/>
    <dgm:cxn modelId="{E7493583-8D03-5443-883A-72CFF3B4F962}" type="presParOf" srcId="{674ED2C8-B2C6-AD40-AD78-1ED164BD174D}" destId="{567DE639-2482-DD41-BFB6-33C51AFA7266}" srcOrd="0" destOrd="0" presId="urn:microsoft.com/office/officeart/2005/8/layout/hierarchy3"/>
    <dgm:cxn modelId="{60DB0A2E-798D-D748-954F-6ACEAD367DF0}" type="presParOf" srcId="{674ED2C8-B2C6-AD40-AD78-1ED164BD174D}" destId="{6CDA888B-E8FC-1548-AB33-ED0A6DB85D44}" srcOrd="1" destOrd="0" presId="urn:microsoft.com/office/officeart/2005/8/layout/hierarchy3"/>
    <dgm:cxn modelId="{AF12D51C-5AD8-EF4D-AF12-3F56E8588B10}" type="presParOf" srcId="{674ED2C8-B2C6-AD40-AD78-1ED164BD174D}" destId="{E8885C5C-0145-6145-B187-FD52149C8E22}" srcOrd="2" destOrd="0" presId="urn:microsoft.com/office/officeart/2005/8/layout/hierarchy3"/>
    <dgm:cxn modelId="{6FCD36E7-DAB1-E646-9AF1-7386BE8FB157}" type="presParOf" srcId="{674ED2C8-B2C6-AD40-AD78-1ED164BD174D}" destId="{85631ACF-615C-BC4D-8404-95E3BD530B30}" srcOrd="3" destOrd="0" presId="urn:microsoft.com/office/officeart/2005/8/layout/hierarchy3"/>
    <dgm:cxn modelId="{BAE9D297-5433-B341-B6F6-556F4A1214AA}" type="presParOf" srcId="{674ED2C8-B2C6-AD40-AD78-1ED164BD174D}" destId="{42C3F5B4-6DBE-E749-A6A8-821BC8C08284}" srcOrd="4" destOrd="0" presId="urn:microsoft.com/office/officeart/2005/8/layout/hierarchy3"/>
    <dgm:cxn modelId="{1FBEB3F2-3183-3646-BC12-58254445663B}" type="presParOf" srcId="{674ED2C8-B2C6-AD40-AD78-1ED164BD174D}" destId="{A0E04A24-C8C1-A44B-A3DE-AAE0F350641E}" srcOrd="5" destOrd="0" presId="urn:microsoft.com/office/officeart/2005/8/layout/hierarchy3"/>
    <dgm:cxn modelId="{C7233673-52D5-2944-BEFA-0107508BA28A}" type="presParOf" srcId="{7B039FBE-9354-4343-A7E5-D5728517B05A}" destId="{0BFEEC57-32E4-1248-AC9E-60E5FDF7B79B}" srcOrd="3" destOrd="0" presId="urn:microsoft.com/office/officeart/2005/8/layout/hierarchy3"/>
    <dgm:cxn modelId="{D7266C93-C9FF-D046-867D-34495C7C90FC}" type="presParOf" srcId="{0BFEEC57-32E4-1248-AC9E-60E5FDF7B79B}" destId="{73AE0EE7-E230-994A-A02B-AE45B5630D46}" srcOrd="0" destOrd="0" presId="urn:microsoft.com/office/officeart/2005/8/layout/hierarchy3"/>
    <dgm:cxn modelId="{B162DAC7-EE5F-B64C-BE08-2B7B5D21FB98}" type="presParOf" srcId="{73AE0EE7-E230-994A-A02B-AE45B5630D46}" destId="{3D4FE406-BEF6-224C-A4E6-9B97CC11C614}" srcOrd="0" destOrd="0" presId="urn:microsoft.com/office/officeart/2005/8/layout/hierarchy3"/>
    <dgm:cxn modelId="{E16636E6-1C35-D447-9BAD-84F52710BBA7}" type="presParOf" srcId="{73AE0EE7-E230-994A-A02B-AE45B5630D46}" destId="{54475DCE-5E86-AE4A-BC54-595BF06EF479}" srcOrd="1" destOrd="0" presId="urn:microsoft.com/office/officeart/2005/8/layout/hierarchy3"/>
    <dgm:cxn modelId="{261F6BBA-75E4-854A-9CD9-95967ED06C7C}" type="presParOf" srcId="{0BFEEC57-32E4-1248-AC9E-60E5FDF7B79B}" destId="{B1BBEAA4-2B23-9A4F-85E3-4529693B05EC}" srcOrd="1" destOrd="0" presId="urn:microsoft.com/office/officeart/2005/8/layout/hierarchy3"/>
    <dgm:cxn modelId="{45000BFD-2AF2-2A4F-99A6-9305A23D0C64}" type="presParOf" srcId="{B1BBEAA4-2B23-9A4F-85E3-4529693B05EC}" destId="{5D955BA5-E855-6843-9961-BFBD5BC423ED}" srcOrd="0" destOrd="0" presId="urn:microsoft.com/office/officeart/2005/8/layout/hierarchy3"/>
    <dgm:cxn modelId="{931A03CD-73CF-B24D-A006-F338FCC73F37}" type="presParOf" srcId="{B1BBEAA4-2B23-9A4F-85E3-4529693B05EC}" destId="{2E2AB340-6A9C-B241-B336-103136F2BFCF}" srcOrd="1" destOrd="0" presId="urn:microsoft.com/office/officeart/2005/8/layout/hierarchy3"/>
    <dgm:cxn modelId="{56ABCA18-1A7C-084D-8BCC-238C8F790B25}" type="presParOf" srcId="{B1BBEAA4-2B23-9A4F-85E3-4529693B05EC}" destId="{22B934D5-73F6-B64A-9792-60B6E984174C}" srcOrd="2" destOrd="0" presId="urn:microsoft.com/office/officeart/2005/8/layout/hierarchy3"/>
    <dgm:cxn modelId="{27CEE750-7BBE-2A4A-96CD-454A79DB8E0D}" type="presParOf" srcId="{B1BBEAA4-2B23-9A4F-85E3-4529693B05EC}" destId="{C3F7FF84-E0FB-1B42-B918-033F9F5AD74B}" srcOrd="3" destOrd="0" presId="urn:microsoft.com/office/officeart/2005/8/layout/hierarchy3"/>
    <dgm:cxn modelId="{33B1EAE3-6D85-0E42-A52B-D19F6CEE9A35}" type="presParOf" srcId="{B1BBEAA4-2B23-9A4F-85E3-4529693B05EC}" destId="{A6CF3E04-B405-6441-A9D4-78F3D613B332}" srcOrd="4" destOrd="0" presId="urn:microsoft.com/office/officeart/2005/8/layout/hierarchy3"/>
    <dgm:cxn modelId="{B1D6F7A4-0B3D-8140-B0EB-F24F69101D52}" type="presParOf" srcId="{B1BBEAA4-2B23-9A4F-85E3-4529693B05EC}" destId="{101E8CCE-92C9-CC4E-866C-AA9A58D2BAA1}" srcOrd="5" destOrd="0" presId="urn:microsoft.com/office/officeart/2005/8/layout/hierarchy3"/>
    <dgm:cxn modelId="{D94F2BE0-10C7-F84F-85AA-DA16FD6C1EB8}" type="presParOf" srcId="{7B039FBE-9354-4343-A7E5-D5728517B05A}" destId="{66F6A8C4-DFF5-8245-A9E4-EE89F329DDBE}" srcOrd="4" destOrd="0" presId="urn:microsoft.com/office/officeart/2005/8/layout/hierarchy3"/>
    <dgm:cxn modelId="{B435ED18-8A99-524D-997A-5D403915751E}" type="presParOf" srcId="{66F6A8C4-DFF5-8245-A9E4-EE89F329DDBE}" destId="{6D70D116-8D14-9E4F-8378-E5750589AC73}" srcOrd="0" destOrd="0" presId="urn:microsoft.com/office/officeart/2005/8/layout/hierarchy3"/>
    <dgm:cxn modelId="{F094A810-948D-1146-B3CD-3176EF00DAA4}" type="presParOf" srcId="{6D70D116-8D14-9E4F-8378-E5750589AC73}" destId="{CEE0FA6A-1032-BA47-941F-70447AC941B1}" srcOrd="0" destOrd="0" presId="urn:microsoft.com/office/officeart/2005/8/layout/hierarchy3"/>
    <dgm:cxn modelId="{A0624901-36C6-974A-A67E-AC66F6CF01DC}" type="presParOf" srcId="{6D70D116-8D14-9E4F-8378-E5750589AC73}" destId="{1CE8B045-0FF3-734B-8E62-EA9A137935A4}" srcOrd="1" destOrd="0" presId="urn:microsoft.com/office/officeart/2005/8/layout/hierarchy3"/>
    <dgm:cxn modelId="{50C47CC7-4403-144F-BA76-F75D8759C018}" type="presParOf" srcId="{66F6A8C4-DFF5-8245-A9E4-EE89F329DDBE}" destId="{13A6DF32-0AC6-0F4A-9B45-1116D38D6271}" srcOrd="1" destOrd="0" presId="urn:microsoft.com/office/officeart/2005/8/layout/hierarchy3"/>
    <dgm:cxn modelId="{F4C1FD6A-E763-B144-99C6-3258E9B2EB7C}" type="presParOf" srcId="{13A6DF32-0AC6-0F4A-9B45-1116D38D6271}" destId="{73A2237E-4FC8-2C45-BC0B-D2750D40E3EC}" srcOrd="0" destOrd="0" presId="urn:microsoft.com/office/officeart/2005/8/layout/hierarchy3"/>
    <dgm:cxn modelId="{131F2FD6-D685-6D4A-82D7-084B55FBAB97}" type="presParOf" srcId="{13A6DF32-0AC6-0F4A-9B45-1116D38D6271}" destId="{AC452DB1-6E64-C647-AE82-FC08AED649CB}" srcOrd="1" destOrd="0" presId="urn:microsoft.com/office/officeart/2005/8/layout/hierarchy3"/>
    <dgm:cxn modelId="{9433D7D9-29E7-B64E-B94A-7D3CE278BEE2}" type="presParOf" srcId="{13A6DF32-0AC6-0F4A-9B45-1116D38D6271}" destId="{BBA8E726-FBAF-F241-8C0F-59DA7174287C}" srcOrd="2" destOrd="0" presId="urn:microsoft.com/office/officeart/2005/8/layout/hierarchy3"/>
    <dgm:cxn modelId="{3A8AB802-A47D-8E4D-838A-AB1B827FEE1E}" type="presParOf" srcId="{13A6DF32-0AC6-0F4A-9B45-1116D38D6271}" destId="{77F5E682-4E2A-4741-AED5-B633E811F74B}" srcOrd="3" destOrd="0" presId="urn:microsoft.com/office/officeart/2005/8/layout/hierarchy3"/>
    <dgm:cxn modelId="{48D4246B-187E-4342-8C3E-7BD044EB99FA}" type="presParOf" srcId="{13A6DF32-0AC6-0F4A-9B45-1116D38D6271}" destId="{53EEF7A2-3A0A-A746-93F5-E1DBF7FE987C}" srcOrd="4" destOrd="0" presId="urn:microsoft.com/office/officeart/2005/8/layout/hierarchy3"/>
    <dgm:cxn modelId="{47DD3B6F-6F33-5D40-9F3F-BFF023D10802}" type="presParOf" srcId="{13A6DF32-0AC6-0F4A-9B45-1116D38D6271}" destId="{AC6F843A-1BB8-E046-A36E-790B8C0830E5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5655C-AC3D-3447-BE4E-22AFD238E7C0}">
      <dsp:nvSpPr>
        <dsp:cNvPr id="0" name=""/>
        <dsp:cNvSpPr/>
      </dsp:nvSpPr>
      <dsp:spPr>
        <a:xfrm>
          <a:off x="98407" y="1723"/>
          <a:ext cx="1310783" cy="655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0" kern="1200" dirty="0"/>
            <a:t>1)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2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Types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Headline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0" kern="1200" dirty="0"/>
            <a:t>Sentiment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Label</a:t>
          </a:r>
          <a:endParaRPr lang="en-US" sz="1000" b="0" kern="1200" dirty="0"/>
        </a:p>
      </dsp:txBody>
      <dsp:txXfrm>
        <a:off x="117603" y="20919"/>
        <a:ext cx="1272391" cy="616999"/>
      </dsp:txXfrm>
    </dsp:sp>
    <dsp:sp modelId="{854210E4-1B36-1A45-AAF3-CE12C2F90031}">
      <dsp:nvSpPr>
        <dsp:cNvPr id="0" name=""/>
        <dsp:cNvSpPr/>
      </dsp:nvSpPr>
      <dsp:spPr>
        <a:xfrm>
          <a:off x="229485" y="657115"/>
          <a:ext cx="131078" cy="49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543"/>
              </a:lnTo>
              <a:lnTo>
                <a:pt x="131078" y="4915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30E8AD-039D-9C46-B3EF-3B59680CB4FF}">
      <dsp:nvSpPr>
        <dsp:cNvPr id="0" name=""/>
        <dsp:cNvSpPr/>
      </dsp:nvSpPr>
      <dsp:spPr>
        <a:xfrm>
          <a:off x="360563" y="820963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Sentiment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Labels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on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F</a:t>
          </a:r>
          <a:r>
            <a:rPr lang="en-US" sz="800" b="0" kern="1200" dirty="0"/>
            <a:t>inancial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H</a:t>
          </a:r>
          <a:r>
            <a:rPr lang="en-US" sz="800" b="0" kern="1200" dirty="0"/>
            <a:t>eadline</a:t>
          </a:r>
        </a:p>
      </dsp:txBody>
      <dsp:txXfrm>
        <a:off x="379759" y="840159"/>
        <a:ext cx="1010235" cy="616999"/>
      </dsp:txXfrm>
    </dsp:sp>
    <dsp:sp modelId="{8A1319E3-51B9-A74D-A5DD-0F192783F400}">
      <dsp:nvSpPr>
        <dsp:cNvPr id="0" name=""/>
        <dsp:cNvSpPr/>
      </dsp:nvSpPr>
      <dsp:spPr>
        <a:xfrm>
          <a:off x="229485" y="657115"/>
          <a:ext cx="131078" cy="1310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783"/>
              </a:lnTo>
              <a:lnTo>
                <a:pt x="131078" y="13107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0D245-4D2E-4F4B-8A58-F71697938D24}">
      <dsp:nvSpPr>
        <dsp:cNvPr id="0" name=""/>
        <dsp:cNvSpPr/>
      </dsp:nvSpPr>
      <dsp:spPr>
        <a:xfrm>
          <a:off x="360563" y="1640202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Label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Type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I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N</a:t>
          </a:r>
          <a:r>
            <a:rPr lang="en-US" sz="800" b="0" kern="1200" dirty="0"/>
            <a:t>ext-day </a:t>
          </a:r>
          <a:r>
            <a:rPr lang="en-US" altLang="zh-CN" sz="800" b="0" kern="1200" dirty="0"/>
            <a:t>S</a:t>
          </a:r>
          <a:r>
            <a:rPr lang="en-US" sz="800" b="0" kern="1200" dirty="0"/>
            <a:t>tock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Daily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Big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R</a:t>
          </a:r>
          <a:r>
            <a:rPr lang="en-US" sz="800" b="0" kern="1200" dirty="0"/>
            <a:t>eturns</a:t>
          </a:r>
        </a:p>
      </dsp:txBody>
      <dsp:txXfrm>
        <a:off x="379759" y="1659398"/>
        <a:ext cx="1010235" cy="616999"/>
      </dsp:txXfrm>
    </dsp:sp>
    <dsp:sp modelId="{74A8812E-04E7-2249-BC81-03353CC22B60}">
      <dsp:nvSpPr>
        <dsp:cNvPr id="0" name=""/>
        <dsp:cNvSpPr/>
      </dsp:nvSpPr>
      <dsp:spPr>
        <a:xfrm>
          <a:off x="229485" y="657115"/>
          <a:ext cx="131078" cy="213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023"/>
              </a:lnTo>
              <a:lnTo>
                <a:pt x="131078" y="21300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A7828-0D4E-854C-A924-41F93DECD101}">
      <dsp:nvSpPr>
        <dsp:cNvPr id="0" name=""/>
        <dsp:cNvSpPr/>
      </dsp:nvSpPr>
      <dsp:spPr>
        <a:xfrm>
          <a:off x="360563" y="2459442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Label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Type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II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P</a:t>
          </a:r>
          <a:r>
            <a:rPr lang="en-US" sz="800" b="0" kern="1200" dirty="0"/>
            <a:t>re-trained </a:t>
          </a:r>
          <a:r>
            <a:rPr lang="en-US" altLang="zh-CN" sz="800" b="0" kern="1200" dirty="0"/>
            <a:t>P</a:t>
          </a:r>
          <a:r>
            <a:rPr lang="en-US" sz="800" b="0" kern="1200" dirty="0"/>
            <a:t>ipeline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S</a:t>
          </a:r>
          <a:r>
            <a:rPr lang="en-US" sz="800" b="0" kern="1200" dirty="0"/>
            <a:t>entiment </a:t>
          </a:r>
          <a:r>
            <a:rPr lang="en-US" altLang="zh-CN" sz="800" b="0" kern="1200" dirty="0"/>
            <a:t>A</a:t>
          </a:r>
          <a:r>
            <a:rPr lang="en-US" sz="800" b="0" kern="1200" dirty="0"/>
            <a:t>nalysis</a:t>
          </a:r>
          <a:endParaRPr lang="en-US" altLang="zh-CN" sz="800" b="0" kern="1200" dirty="0"/>
        </a:p>
      </dsp:txBody>
      <dsp:txXfrm>
        <a:off x="379759" y="2478638"/>
        <a:ext cx="1010235" cy="616999"/>
      </dsp:txXfrm>
    </dsp:sp>
    <dsp:sp modelId="{6B550700-8A6E-B544-A58D-729D3F54BBED}">
      <dsp:nvSpPr>
        <dsp:cNvPr id="0" name=""/>
        <dsp:cNvSpPr/>
      </dsp:nvSpPr>
      <dsp:spPr>
        <a:xfrm>
          <a:off x="1736886" y="1723"/>
          <a:ext cx="1310783" cy="655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0" kern="1200" dirty="0"/>
            <a:t>2)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2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Inputs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Word-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0" kern="1200" dirty="0"/>
            <a:t>Embedding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NLP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Tool</a:t>
          </a:r>
          <a:endParaRPr lang="en-US" sz="1000" b="0" kern="1200" dirty="0"/>
        </a:p>
      </dsp:txBody>
      <dsp:txXfrm>
        <a:off x="1756082" y="20919"/>
        <a:ext cx="1272391" cy="616999"/>
      </dsp:txXfrm>
    </dsp:sp>
    <dsp:sp modelId="{B8D559C0-821D-E24A-AAF8-3EA338194CD6}">
      <dsp:nvSpPr>
        <dsp:cNvPr id="0" name=""/>
        <dsp:cNvSpPr/>
      </dsp:nvSpPr>
      <dsp:spPr>
        <a:xfrm>
          <a:off x="1867965" y="657115"/>
          <a:ext cx="131078" cy="49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543"/>
              </a:lnTo>
              <a:lnTo>
                <a:pt x="131078" y="4915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0A55AA-68D3-0843-A61B-D1AFB8211631}">
      <dsp:nvSpPr>
        <dsp:cNvPr id="0" name=""/>
        <dsp:cNvSpPr/>
      </dsp:nvSpPr>
      <dsp:spPr>
        <a:xfrm>
          <a:off x="1999043" y="820963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Text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Pre-processing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Data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Split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by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Date</a:t>
          </a:r>
          <a:endParaRPr lang="en-US" sz="800" b="0" kern="1200" dirty="0"/>
        </a:p>
      </dsp:txBody>
      <dsp:txXfrm>
        <a:off x="2018239" y="840159"/>
        <a:ext cx="1010235" cy="616999"/>
      </dsp:txXfrm>
    </dsp:sp>
    <dsp:sp modelId="{F007D8B2-AFEB-F341-AEB9-FA891B1CF6AC}">
      <dsp:nvSpPr>
        <dsp:cNvPr id="0" name=""/>
        <dsp:cNvSpPr/>
      </dsp:nvSpPr>
      <dsp:spPr>
        <a:xfrm>
          <a:off x="1867965" y="657115"/>
          <a:ext cx="131078" cy="1310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783"/>
              </a:lnTo>
              <a:lnTo>
                <a:pt x="131078" y="13107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4636CB-B0BB-C047-91DC-35AEFEE25A55}">
      <dsp:nvSpPr>
        <dsp:cNvPr id="0" name=""/>
        <dsp:cNvSpPr/>
      </dsp:nvSpPr>
      <dsp:spPr>
        <a:xfrm>
          <a:off x="1999043" y="1640202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TF-IDF Vectorizer </a:t>
          </a:r>
        </a:p>
      </dsp:txBody>
      <dsp:txXfrm>
        <a:off x="2018239" y="1659398"/>
        <a:ext cx="1010235" cy="616999"/>
      </dsp:txXfrm>
    </dsp:sp>
    <dsp:sp modelId="{E617D25C-7DF1-C441-92AB-98F1A797BF7D}">
      <dsp:nvSpPr>
        <dsp:cNvPr id="0" name=""/>
        <dsp:cNvSpPr/>
      </dsp:nvSpPr>
      <dsp:spPr>
        <a:xfrm>
          <a:off x="1867965" y="657115"/>
          <a:ext cx="131078" cy="213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023"/>
              </a:lnTo>
              <a:lnTo>
                <a:pt x="131078" y="21300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3B00AD-D634-0342-BE06-475A87531548}">
      <dsp:nvSpPr>
        <dsp:cNvPr id="0" name=""/>
        <dsp:cNvSpPr/>
      </dsp:nvSpPr>
      <dsp:spPr>
        <a:xfrm>
          <a:off x="1999043" y="2459442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BERT Transformer</a:t>
          </a:r>
        </a:p>
      </dsp:txBody>
      <dsp:txXfrm>
        <a:off x="2018239" y="2478638"/>
        <a:ext cx="1010235" cy="616999"/>
      </dsp:txXfrm>
    </dsp:sp>
    <dsp:sp modelId="{EB057A4C-71AE-DC42-B2DB-E915B344C285}">
      <dsp:nvSpPr>
        <dsp:cNvPr id="0" name=""/>
        <dsp:cNvSpPr/>
      </dsp:nvSpPr>
      <dsp:spPr>
        <a:xfrm>
          <a:off x="3375366" y="1723"/>
          <a:ext cx="1310783" cy="655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0" kern="1200" dirty="0"/>
            <a:t>3)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Cross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Validation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to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0" kern="1200" dirty="0"/>
            <a:t>Fine-tune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Classifiers</a:t>
          </a:r>
          <a:endParaRPr lang="en-US" sz="1000" b="0" kern="1200" dirty="0"/>
        </a:p>
      </dsp:txBody>
      <dsp:txXfrm>
        <a:off x="3394562" y="20919"/>
        <a:ext cx="1272391" cy="616999"/>
      </dsp:txXfrm>
    </dsp:sp>
    <dsp:sp modelId="{567DE639-2482-DD41-BFB6-33C51AFA7266}">
      <dsp:nvSpPr>
        <dsp:cNvPr id="0" name=""/>
        <dsp:cNvSpPr/>
      </dsp:nvSpPr>
      <dsp:spPr>
        <a:xfrm>
          <a:off x="3506444" y="657115"/>
          <a:ext cx="131078" cy="49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543"/>
              </a:lnTo>
              <a:lnTo>
                <a:pt x="131078" y="4915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A888B-E8FC-1548-AB33-ED0A6DB85D44}">
      <dsp:nvSpPr>
        <dsp:cNvPr id="0" name=""/>
        <dsp:cNvSpPr/>
      </dsp:nvSpPr>
      <dsp:spPr>
        <a:xfrm>
          <a:off x="3637523" y="820963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Label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Type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I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and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II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as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Target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Output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Y</a:t>
          </a:r>
          <a:endParaRPr lang="en-US" sz="800" b="0" kern="1200" dirty="0"/>
        </a:p>
      </dsp:txBody>
      <dsp:txXfrm>
        <a:off x="3656719" y="840159"/>
        <a:ext cx="1010235" cy="616999"/>
      </dsp:txXfrm>
    </dsp:sp>
    <dsp:sp modelId="{E8885C5C-0145-6145-B187-FD52149C8E22}">
      <dsp:nvSpPr>
        <dsp:cNvPr id="0" name=""/>
        <dsp:cNvSpPr/>
      </dsp:nvSpPr>
      <dsp:spPr>
        <a:xfrm>
          <a:off x="3506444" y="657115"/>
          <a:ext cx="131078" cy="1310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783"/>
              </a:lnTo>
              <a:lnTo>
                <a:pt x="131078" y="13107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631ACF-615C-BC4D-8404-95E3BD530B30}">
      <dsp:nvSpPr>
        <dsp:cNvPr id="0" name=""/>
        <dsp:cNvSpPr/>
      </dsp:nvSpPr>
      <dsp:spPr>
        <a:xfrm>
          <a:off x="3637523" y="1640202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TF-IDF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+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Multinominal</a:t>
          </a:r>
          <a:r>
            <a:rPr lang="zh-CN" altLang="en-US" sz="800" b="0" kern="1200" dirty="0"/>
            <a:t> </a:t>
          </a:r>
          <a:r>
            <a:rPr lang="en-US" sz="800" b="0" kern="1200" dirty="0"/>
            <a:t>Naïve Bayes</a:t>
          </a:r>
        </a:p>
      </dsp:txBody>
      <dsp:txXfrm>
        <a:off x="3656719" y="1659398"/>
        <a:ext cx="1010235" cy="616999"/>
      </dsp:txXfrm>
    </dsp:sp>
    <dsp:sp modelId="{42C3F5B4-6DBE-E749-A6A8-821BC8C08284}">
      <dsp:nvSpPr>
        <dsp:cNvPr id="0" name=""/>
        <dsp:cNvSpPr/>
      </dsp:nvSpPr>
      <dsp:spPr>
        <a:xfrm>
          <a:off x="3506444" y="657115"/>
          <a:ext cx="131078" cy="213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023"/>
              </a:lnTo>
              <a:lnTo>
                <a:pt x="131078" y="21300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04A24-C8C1-A44B-A3DE-AAE0F350641E}">
      <dsp:nvSpPr>
        <dsp:cNvPr id="0" name=""/>
        <dsp:cNvSpPr/>
      </dsp:nvSpPr>
      <dsp:spPr>
        <a:xfrm>
          <a:off x="3637523" y="2459442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BERT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+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Random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Forest</a:t>
          </a:r>
          <a:endParaRPr lang="en-US" sz="800" b="0" kern="1200" dirty="0"/>
        </a:p>
      </dsp:txBody>
      <dsp:txXfrm>
        <a:off x="3656719" y="2478638"/>
        <a:ext cx="1010235" cy="616999"/>
      </dsp:txXfrm>
    </dsp:sp>
    <dsp:sp modelId="{3D4FE406-BEF6-224C-A4E6-9B97CC11C614}">
      <dsp:nvSpPr>
        <dsp:cNvPr id="0" name=""/>
        <dsp:cNvSpPr/>
      </dsp:nvSpPr>
      <dsp:spPr>
        <a:xfrm>
          <a:off x="5013846" y="1723"/>
          <a:ext cx="1310783" cy="655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0" kern="1200" dirty="0"/>
            <a:t>4)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Models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Validation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0" kern="1200" dirty="0"/>
            <a:t>Report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on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Test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Set</a:t>
          </a:r>
          <a:endParaRPr lang="en-US" sz="1000" b="0" kern="1200" dirty="0"/>
        </a:p>
      </dsp:txBody>
      <dsp:txXfrm>
        <a:off x="5033042" y="20919"/>
        <a:ext cx="1272391" cy="616999"/>
      </dsp:txXfrm>
    </dsp:sp>
    <dsp:sp modelId="{5D955BA5-E855-6843-9961-BFBD5BC423ED}">
      <dsp:nvSpPr>
        <dsp:cNvPr id="0" name=""/>
        <dsp:cNvSpPr/>
      </dsp:nvSpPr>
      <dsp:spPr>
        <a:xfrm>
          <a:off x="5144924" y="657115"/>
          <a:ext cx="131078" cy="49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543"/>
              </a:lnTo>
              <a:lnTo>
                <a:pt x="131078" y="4915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AB340-6A9C-B241-B336-103136F2BFCF}">
      <dsp:nvSpPr>
        <dsp:cNvPr id="0" name=""/>
        <dsp:cNvSpPr/>
      </dsp:nvSpPr>
      <dsp:spPr>
        <a:xfrm>
          <a:off x="5276003" y="820963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Evaluate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on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the</a:t>
          </a:r>
          <a:r>
            <a:rPr lang="zh-CN" altLang="en-US" sz="800" b="0" kern="1200" dirty="0"/>
            <a:t> </a:t>
          </a:r>
          <a:endParaRPr lang="en-US" altLang="zh-CN" sz="800" b="0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Validation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Set</a:t>
          </a:r>
          <a:endParaRPr lang="en-US" sz="800" b="0" kern="1200" dirty="0"/>
        </a:p>
      </dsp:txBody>
      <dsp:txXfrm>
        <a:off x="5295199" y="840159"/>
        <a:ext cx="1010235" cy="616999"/>
      </dsp:txXfrm>
    </dsp:sp>
    <dsp:sp modelId="{22B934D5-73F6-B64A-9792-60B6E984174C}">
      <dsp:nvSpPr>
        <dsp:cNvPr id="0" name=""/>
        <dsp:cNvSpPr/>
      </dsp:nvSpPr>
      <dsp:spPr>
        <a:xfrm>
          <a:off x="5144924" y="657115"/>
          <a:ext cx="131078" cy="1310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783"/>
              </a:lnTo>
              <a:lnTo>
                <a:pt x="131078" y="13107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7FF84-E0FB-1B42-B918-033F9F5AD74B}">
      <dsp:nvSpPr>
        <dsp:cNvPr id="0" name=""/>
        <dsp:cNvSpPr/>
      </dsp:nvSpPr>
      <dsp:spPr>
        <a:xfrm>
          <a:off x="5276003" y="1640202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Report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on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the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Test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Set</a:t>
          </a:r>
          <a:endParaRPr lang="en-US" sz="800" b="0" kern="1200" dirty="0"/>
        </a:p>
      </dsp:txBody>
      <dsp:txXfrm>
        <a:off x="5295199" y="1659398"/>
        <a:ext cx="1010235" cy="616999"/>
      </dsp:txXfrm>
    </dsp:sp>
    <dsp:sp modelId="{A6CF3E04-B405-6441-A9D4-78F3D613B332}">
      <dsp:nvSpPr>
        <dsp:cNvPr id="0" name=""/>
        <dsp:cNvSpPr/>
      </dsp:nvSpPr>
      <dsp:spPr>
        <a:xfrm>
          <a:off x="5144924" y="657115"/>
          <a:ext cx="131078" cy="213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023"/>
              </a:lnTo>
              <a:lnTo>
                <a:pt x="131078" y="21300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E8CCE-92C9-CC4E-866C-AA9A58D2BAA1}">
      <dsp:nvSpPr>
        <dsp:cNvPr id="0" name=""/>
        <dsp:cNvSpPr/>
      </dsp:nvSpPr>
      <dsp:spPr>
        <a:xfrm>
          <a:off x="5276003" y="2459442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AUC,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Accuracy, ROC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Confusion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Matrix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Classification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Report</a:t>
          </a:r>
          <a:endParaRPr lang="en-US" sz="800" b="0" kern="1200" dirty="0"/>
        </a:p>
      </dsp:txBody>
      <dsp:txXfrm>
        <a:off x="5295199" y="2478638"/>
        <a:ext cx="1010235" cy="616999"/>
      </dsp:txXfrm>
    </dsp:sp>
    <dsp:sp modelId="{CEE0FA6A-1032-BA47-941F-70447AC941B1}">
      <dsp:nvSpPr>
        <dsp:cNvPr id="0" name=""/>
        <dsp:cNvSpPr/>
      </dsp:nvSpPr>
      <dsp:spPr>
        <a:xfrm>
          <a:off x="6652326" y="1723"/>
          <a:ext cx="1310783" cy="6553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0" kern="1200" dirty="0"/>
            <a:t>5)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Implement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Signal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0" kern="1200" dirty="0"/>
            <a:t>Backtest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and</a:t>
          </a:r>
          <a:r>
            <a:rPr lang="zh-CN" altLang="en-US" sz="1000" b="0" kern="1200" dirty="0"/>
            <a:t> </a:t>
          </a:r>
          <a:r>
            <a:rPr lang="en-US" altLang="zh-CN" sz="1000" b="0" kern="1200" dirty="0"/>
            <a:t>PNL</a:t>
          </a:r>
          <a:endParaRPr lang="en-US" sz="1000" b="0" kern="1200" dirty="0"/>
        </a:p>
      </dsp:txBody>
      <dsp:txXfrm>
        <a:off x="6671522" y="20919"/>
        <a:ext cx="1272391" cy="616999"/>
      </dsp:txXfrm>
    </dsp:sp>
    <dsp:sp modelId="{73A2237E-4FC8-2C45-BC0B-D2750D40E3EC}">
      <dsp:nvSpPr>
        <dsp:cNvPr id="0" name=""/>
        <dsp:cNvSpPr/>
      </dsp:nvSpPr>
      <dsp:spPr>
        <a:xfrm>
          <a:off x="6783404" y="657115"/>
          <a:ext cx="131078" cy="491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543"/>
              </a:lnTo>
              <a:lnTo>
                <a:pt x="131078" y="4915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52DB1-6E64-C647-AE82-FC08AED649CB}">
      <dsp:nvSpPr>
        <dsp:cNvPr id="0" name=""/>
        <dsp:cNvSpPr/>
      </dsp:nvSpPr>
      <dsp:spPr>
        <a:xfrm>
          <a:off x="6914482" y="820963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Quant</a:t>
          </a:r>
          <a:r>
            <a:rPr lang="en-US" sz="800" b="0" kern="1200" dirty="0"/>
            <a:t> </a:t>
          </a:r>
          <a:r>
            <a:rPr lang="en-US" altLang="zh-CN" sz="800" b="0" kern="1200" dirty="0"/>
            <a:t>E</a:t>
          </a:r>
          <a:r>
            <a:rPr lang="en-US" sz="800" b="0" kern="1200" dirty="0"/>
            <a:t>quit</a:t>
          </a:r>
          <a:r>
            <a:rPr lang="en-US" altLang="zh-CN" sz="800" b="0" kern="1200" dirty="0"/>
            <a:t>y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T</a:t>
          </a:r>
          <a:r>
            <a:rPr lang="en-US" sz="800" b="0" kern="1200" dirty="0"/>
            <a:t>rad</a:t>
          </a:r>
          <a:r>
            <a:rPr lang="en-US" altLang="zh-CN" sz="800" b="0" kern="1200" dirty="0"/>
            <a:t>e</a:t>
          </a:r>
          <a:endParaRPr lang="en-US" sz="800" b="0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S</a:t>
          </a:r>
          <a:r>
            <a:rPr lang="en-US" sz="800" b="0" kern="1200" dirty="0"/>
            <a:t>trategy</a:t>
          </a:r>
          <a:r>
            <a:rPr lang="zh-CN" altLang="en-US" sz="800" b="0" kern="1200" dirty="0"/>
            <a:t> </a:t>
          </a:r>
          <a:r>
            <a:rPr lang="en-US" sz="800" b="0" kern="1200" dirty="0"/>
            <a:t>with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1-year </a:t>
          </a:r>
          <a:r>
            <a:rPr lang="en-US" altLang="zh-CN" sz="800" b="0" kern="1200" dirty="0"/>
            <a:t>Ho</a:t>
          </a:r>
          <a:r>
            <a:rPr lang="en-US" sz="800" b="0" kern="1200" dirty="0"/>
            <a:t>rizo</a:t>
          </a:r>
          <a:r>
            <a:rPr lang="en-US" altLang="zh-CN" sz="800" b="0" kern="1200" dirty="0"/>
            <a:t>n</a:t>
          </a:r>
          <a:endParaRPr lang="en-US" sz="800" b="0" kern="1200" dirty="0"/>
        </a:p>
      </dsp:txBody>
      <dsp:txXfrm>
        <a:off x="6933678" y="840159"/>
        <a:ext cx="1010235" cy="616999"/>
      </dsp:txXfrm>
    </dsp:sp>
    <dsp:sp modelId="{BBA8E726-FBAF-F241-8C0F-59DA7174287C}">
      <dsp:nvSpPr>
        <dsp:cNvPr id="0" name=""/>
        <dsp:cNvSpPr/>
      </dsp:nvSpPr>
      <dsp:spPr>
        <a:xfrm>
          <a:off x="6783404" y="657115"/>
          <a:ext cx="131078" cy="1310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0783"/>
              </a:lnTo>
              <a:lnTo>
                <a:pt x="131078" y="13107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F5E682-4E2A-4741-AED5-B633E811F74B}">
      <dsp:nvSpPr>
        <dsp:cNvPr id="0" name=""/>
        <dsp:cNvSpPr/>
      </dsp:nvSpPr>
      <dsp:spPr>
        <a:xfrm>
          <a:off x="6914482" y="1640202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Predicted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P</a:t>
          </a:r>
          <a:r>
            <a:rPr lang="en-US" sz="800" b="0" kern="1200" dirty="0"/>
            <a:t>ositive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S</a:t>
          </a:r>
          <a:r>
            <a:rPr lang="en-US" sz="800" b="0" kern="1200" dirty="0"/>
            <a:t>entiment as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B</a:t>
          </a:r>
          <a:r>
            <a:rPr lang="en-US" sz="800" b="0" kern="1200" dirty="0"/>
            <a:t>uying </a:t>
          </a:r>
          <a:r>
            <a:rPr lang="en-US" altLang="zh-CN" sz="800" b="0" kern="1200" dirty="0"/>
            <a:t>S</a:t>
          </a:r>
          <a:r>
            <a:rPr lang="en-US" sz="800" b="0" kern="1200" dirty="0"/>
            <a:t>ignal</a:t>
          </a:r>
        </a:p>
      </dsp:txBody>
      <dsp:txXfrm>
        <a:off x="6933678" y="1659398"/>
        <a:ext cx="1010235" cy="616999"/>
      </dsp:txXfrm>
    </dsp:sp>
    <dsp:sp modelId="{53EEF7A2-3A0A-A746-93F5-E1DBF7FE987C}">
      <dsp:nvSpPr>
        <dsp:cNvPr id="0" name=""/>
        <dsp:cNvSpPr/>
      </dsp:nvSpPr>
      <dsp:spPr>
        <a:xfrm>
          <a:off x="6783404" y="657115"/>
          <a:ext cx="131078" cy="213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023"/>
              </a:lnTo>
              <a:lnTo>
                <a:pt x="131078" y="21300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F843A-1BB8-E046-A36E-790B8C0830E5}">
      <dsp:nvSpPr>
        <dsp:cNvPr id="0" name=""/>
        <dsp:cNvSpPr/>
      </dsp:nvSpPr>
      <dsp:spPr>
        <a:xfrm>
          <a:off x="6914482" y="2459442"/>
          <a:ext cx="1048627" cy="655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Predicted</a:t>
          </a:r>
          <a:r>
            <a:rPr lang="zh-CN" altLang="en-US" sz="800" b="0" kern="1200" dirty="0"/>
            <a:t> </a:t>
          </a:r>
          <a:r>
            <a:rPr lang="en-US" altLang="zh-CN" sz="800" b="0" kern="1200" dirty="0"/>
            <a:t>N</a:t>
          </a:r>
          <a:r>
            <a:rPr lang="en-US" sz="800" b="0" kern="1200" dirty="0"/>
            <a:t>egative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S</a:t>
          </a:r>
          <a:r>
            <a:rPr lang="en-US" sz="800" b="0" kern="1200" dirty="0"/>
            <a:t>entiment as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b="0" kern="1200" dirty="0"/>
            <a:t>S</a:t>
          </a:r>
          <a:r>
            <a:rPr lang="en-US" sz="800" b="0" kern="1200" dirty="0"/>
            <a:t>elling </a:t>
          </a:r>
          <a:r>
            <a:rPr lang="en-US" altLang="zh-CN" sz="800" b="0" kern="1200" dirty="0"/>
            <a:t>S</a:t>
          </a:r>
          <a:r>
            <a:rPr lang="en-US" sz="800" b="0" kern="1200" dirty="0"/>
            <a:t>ignal</a:t>
          </a:r>
        </a:p>
      </dsp:txBody>
      <dsp:txXfrm>
        <a:off x="6933678" y="2478638"/>
        <a:ext cx="1010235" cy="616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a4b07d1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a4b07d14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98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83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639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1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37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530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67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three strategies used today’s sentiment label as tomorrow’s trading signal and cleared position on a daily basis, and each day, we trade only the stocks with news meaning the signals are discrete.</a:t>
            </a:r>
          </a:p>
        </p:txBody>
      </p:sp>
    </p:spTree>
    <p:extLst>
      <p:ext uri="{BB962C8B-B14F-4D97-AF65-F5344CB8AC3E}">
        <p14:creationId xmlns:p14="http://schemas.microsoft.com/office/powerpoint/2010/main" val="252265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three strategies used today’s sentiment label as tomorrow’s trading signal and cleared position on a daily basis, and each day, we trade only the stocks with news meaning the signals are discrete.</a:t>
            </a:r>
          </a:p>
        </p:txBody>
      </p:sp>
    </p:spTree>
    <p:extLst>
      <p:ext uri="{BB962C8B-B14F-4D97-AF65-F5344CB8AC3E}">
        <p14:creationId xmlns:p14="http://schemas.microsoft.com/office/powerpoint/2010/main" val="2040232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9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06743487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06743487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76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66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56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730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06743487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06743487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96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06743487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06743487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386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0aeea1a2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0aeea1a2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06743487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06743487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41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06743487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06743487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12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2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5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089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8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57068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Aerial view of New York City."/>
          <p:cNvPicPr preferRelativeResize="0"/>
          <p:nvPr/>
        </p:nvPicPr>
        <p:blipFill rotWithShape="1">
          <a:blip r:embed="rId2">
            <a:alphaModFix amt="25000"/>
          </a:blip>
          <a:srcRect t="14018" r="734" b="2235"/>
          <a:stretch/>
        </p:blipFill>
        <p:spPr>
          <a:xfrm>
            <a:off x="1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1" name="Google Shape;11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7" name="Google Shape;37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8" name="Google Shape;48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2" descr=" "/>
          <p:cNvPicPr preferRelativeResize="0"/>
          <p:nvPr/>
        </p:nvPicPr>
        <p:blipFill rotWithShape="1">
          <a:blip r:embed="rId2">
            <a:alphaModFix amt="25000"/>
          </a:blip>
          <a:srcRect t="14018" r="734" b="2235"/>
          <a:stretch/>
        </p:blipFill>
        <p:spPr>
          <a:xfrm>
            <a:off x="1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9A6AB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rgbClr val="9A6AB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64" name="Google Shape;64;p12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57068C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 descr=" 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Google Shape;16;p3" descr=" 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492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0" r:id="rId5"/>
    <p:sldLayoutId id="2147483661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guelaenlle/massive-stock-news-analysis-db-for-nlpbacktests?resource=download&amp;select=raw_partner_headlines.cs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imai.com/fine-tuning-bert-for-sentiment-analysis/" TargetMode="External"/><Relationship Id="rId5" Type="http://schemas.openxmlformats.org/officeDocument/2006/relationships/hyperlink" Target="https://www.sbert.net/docs/quickstart.html" TargetMode="External"/><Relationship Id="rId4" Type="http://schemas.openxmlformats.org/officeDocument/2006/relationships/hyperlink" Target="https://huggingface.co/docs/transformers/main_classes/pipeline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iguelaenlle/massive-stock-news-analysis-db-for-nlpbacktests?select=raw_partner_headlines.cs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osusAI/finBER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6948" y="1243943"/>
            <a:ext cx="8580561" cy="1228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en-US" altLang="zh-CN" sz="2400" dirty="0"/>
            </a:br>
            <a:r>
              <a:rPr lang="en-US" sz="2400" dirty="0"/>
              <a:t>Quantitative Equity Trading Signal Based on</a:t>
            </a:r>
            <a:br>
              <a:rPr lang="en-US" sz="2400" dirty="0"/>
            </a:br>
            <a:r>
              <a:rPr lang="en-US" sz="2400" dirty="0"/>
              <a:t>Financial News Headlines Sentiment Classification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307599" y="3271065"/>
            <a:ext cx="5870563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Siyang</a:t>
            </a:r>
            <a:r>
              <a:rPr lang="zh-CN" altLang="en-US" dirty="0"/>
              <a:t> </a:t>
            </a:r>
            <a:r>
              <a:rPr lang="en-US" altLang="zh-CN" dirty="0"/>
              <a:t>Huang,</a:t>
            </a:r>
            <a:r>
              <a:rPr lang="zh-CN" altLang="en-US" dirty="0"/>
              <a:t> </a:t>
            </a:r>
            <a:r>
              <a:rPr lang="en-US" altLang="zh-CN" dirty="0" err="1"/>
              <a:t>Tianjing</a:t>
            </a:r>
            <a:r>
              <a:rPr lang="zh-CN" altLang="en-US" dirty="0"/>
              <a:t> </a:t>
            </a:r>
            <a:r>
              <a:rPr lang="en-US" altLang="zh-CN" dirty="0"/>
              <a:t>Cao,</a:t>
            </a:r>
            <a:r>
              <a:rPr lang="zh-CN" altLang="en-US" dirty="0"/>
              <a:t> </a:t>
            </a:r>
            <a:r>
              <a:rPr lang="en-US" altLang="zh-CN" dirty="0" err="1"/>
              <a:t>Zhuoran</a:t>
            </a:r>
            <a:r>
              <a:rPr lang="zh-CN" altLang="en-US" dirty="0"/>
              <a:t> </a:t>
            </a:r>
            <a:r>
              <a:rPr lang="en-US" altLang="zh-CN" dirty="0"/>
              <a:t>Ma</a:t>
            </a: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5870562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</a:t>
            </a:r>
            <a:r>
              <a:rPr lang="en-US" altLang="zh-CN" dirty="0"/>
              <a:t>on 10</a:t>
            </a:r>
            <a:r>
              <a:rPr lang="en-US" dirty="0"/>
              <a:t>/</a:t>
            </a:r>
            <a:r>
              <a:rPr lang="en-US" altLang="zh-CN" dirty="0"/>
              <a:t>25/</a:t>
            </a:r>
            <a:r>
              <a:rPr lang="en-US" dirty="0"/>
              <a:t>202</a:t>
            </a:r>
            <a:r>
              <a:rPr lang="en-US" altLang="zh-CN" dirty="0"/>
              <a:t>2</a:t>
            </a:r>
          </a:p>
          <a:p>
            <a:pPr marL="0" indent="0">
              <a:buNone/>
            </a:pPr>
            <a:r>
              <a:rPr lang="en-US" dirty="0"/>
              <a:t>FRE7871 News Analytics and Machine Learning - Project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dirty="0"/>
              <a:t>Report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dirty="0"/>
          </a:p>
        </p:txBody>
      </p:sp>
      <p:sp>
        <p:nvSpPr>
          <p:cNvPr id="89" name="Google Shape;89;p17"/>
          <p:cNvSpPr txBox="1"/>
          <p:nvPr/>
        </p:nvSpPr>
        <p:spPr>
          <a:xfrm>
            <a:off x="3916154" y="1661128"/>
            <a:ext cx="5063778" cy="3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r>
              <a:rPr lang="en" sz="250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50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9225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3890-5FB7-5E83-DB97-952560B65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75" y="795900"/>
            <a:ext cx="4079100" cy="1482300"/>
          </a:xfrm>
        </p:spPr>
        <p:txBody>
          <a:bodyPr/>
          <a:lstStyle/>
          <a:p>
            <a:r>
              <a:rPr lang="en-US" altLang="zh-CN" dirty="0"/>
              <a:t>BERT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1600" b="1" dirty="0">
                <a:latin typeface="Montserrat"/>
                <a:sym typeface="Montserrat"/>
              </a:rPr>
              <a:t>BERT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Transformer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+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Random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Forest</a:t>
            </a:r>
            <a:endParaRPr lang="en-US" sz="1100" b="1" dirty="0">
              <a:latin typeface="Montserrat"/>
              <a:sym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D9E29-DD24-FFA6-554A-6EDF700099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95900"/>
            <a:ext cx="3837000" cy="3551700"/>
          </a:xfrm>
        </p:spPr>
        <p:txBody>
          <a:bodyPr/>
          <a:lstStyle/>
          <a:p>
            <a:pPr marL="228600" indent="-228600">
              <a:lnSpc>
                <a:spcPct val="150000"/>
              </a:lnSpc>
              <a:buSzPts val="1200"/>
              <a:buFont typeface="+mj-lt"/>
              <a:buAutoNum type="alphaUcPeriod"/>
            </a:pPr>
            <a:r>
              <a:rPr lang="en-US" altLang="zh-CN" sz="1200" b="1" dirty="0"/>
              <a:t>BERT:</a:t>
            </a:r>
          </a:p>
          <a:p>
            <a:pPr marL="228600" indent="-228600">
              <a:lnSpc>
                <a:spcPct val="150000"/>
              </a:lnSpc>
              <a:buSzPts val="1200"/>
              <a:buFont typeface="+mj-lt"/>
              <a:buAutoNum type="alphaUcPeriod"/>
            </a:pPr>
            <a:endParaRPr lang="en-US" sz="1200" b="1" dirty="0"/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100" dirty="0"/>
              <a:t>U</a:t>
            </a:r>
            <a:r>
              <a:rPr lang="en-US" sz="1100" dirty="0"/>
              <a:t>tilized </a:t>
            </a:r>
            <a:r>
              <a:rPr lang="en-US" sz="1100" u="sng" dirty="0" err="1"/>
              <a:t>SentenceTransformer</a:t>
            </a:r>
            <a:r>
              <a:rPr lang="en-US" sz="1100" dirty="0"/>
              <a:t> according to SBERT.net with pretrained ‘all-MiniLM-L6-v2’ model</a:t>
            </a:r>
            <a:r>
              <a:rPr lang="zh-CN" altLang="en-US" sz="1100" dirty="0"/>
              <a:t> </a:t>
            </a:r>
            <a:r>
              <a:rPr lang="en-US" altLang="zh-CN" sz="1100" dirty="0"/>
              <a:t>to</a:t>
            </a:r>
            <a:r>
              <a:rPr lang="zh-CN" altLang="en-US" sz="1100" dirty="0"/>
              <a:t> </a:t>
            </a:r>
            <a:r>
              <a:rPr lang="en-US" altLang="zh-CN" sz="1100" dirty="0"/>
              <a:t>obtain</a:t>
            </a:r>
            <a:r>
              <a:rPr lang="zh-CN" altLang="en-US" sz="1100" dirty="0"/>
              <a:t> </a:t>
            </a:r>
            <a:r>
              <a:rPr lang="en-US" altLang="zh-CN" sz="1100" dirty="0"/>
              <a:t>word</a:t>
            </a:r>
            <a:r>
              <a:rPr lang="zh-CN" altLang="en-US" sz="1100" dirty="0"/>
              <a:t> </a:t>
            </a:r>
            <a:r>
              <a:rPr lang="en-US" altLang="zh-CN" sz="1100" dirty="0"/>
              <a:t>embedding.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endParaRPr lang="en-US" sz="1100" dirty="0"/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100" dirty="0"/>
              <a:t>Note: </a:t>
            </a:r>
            <a:r>
              <a:rPr lang="en-US" altLang="zh-CN" sz="1100" u="sng" dirty="0"/>
              <a:t>D</a:t>
            </a:r>
            <a:r>
              <a:rPr lang="en-US" sz="1100" u="sng" dirty="0"/>
              <a:t>on’t have to preprocess text</a:t>
            </a:r>
            <a:r>
              <a:rPr lang="zh-CN" altLang="en-US" sz="1100" dirty="0"/>
              <a:t> </a:t>
            </a:r>
            <a:r>
              <a:rPr lang="en-US" sz="1100" dirty="0"/>
              <a:t>here since BERT is pretrained on full text.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7165E4A-5D67-26E8-EE5F-A922E0D7F4C3}"/>
              </a:ext>
            </a:extLst>
          </p:cNvPr>
          <p:cNvSpPr txBox="1">
            <a:spLocks/>
          </p:cNvSpPr>
          <p:nvPr/>
        </p:nvSpPr>
        <p:spPr>
          <a:xfrm>
            <a:off x="294375" y="2659350"/>
            <a:ext cx="4277625" cy="1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100"/>
              <a:buFont typeface="Montserrat"/>
              <a:buNone/>
              <a:defRPr sz="2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100"/>
              <a:buFont typeface="Montserrat"/>
              <a:buNone/>
              <a:defRPr sz="2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100"/>
              <a:buFont typeface="Montserrat"/>
              <a:buNone/>
              <a:defRPr sz="2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100"/>
              <a:buFont typeface="Montserrat"/>
              <a:buNone/>
              <a:defRPr sz="2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100"/>
              <a:buFont typeface="Montserrat"/>
              <a:buNone/>
              <a:defRPr sz="2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100"/>
              <a:buFont typeface="Montserrat"/>
              <a:buNone/>
              <a:defRPr sz="2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100"/>
              <a:buFont typeface="Montserrat"/>
              <a:buNone/>
              <a:defRPr sz="2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100"/>
              <a:buFont typeface="Montserrat"/>
              <a:buNone/>
              <a:defRPr sz="2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-228600">
              <a:lnSpc>
                <a:spcPct val="12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100" dirty="0"/>
              <a:t>Devlin, Chang, Lee and Toutanova (2019) introduced a new language representation model </a:t>
            </a:r>
            <a:r>
              <a:rPr lang="en-US" sz="1100" b="1" dirty="0"/>
              <a:t>BERT</a:t>
            </a:r>
            <a:r>
              <a:rPr lang="zh-CN" altLang="en-US" sz="1100" b="1" dirty="0"/>
              <a:t> </a:t>
            </a:r>
            <a:r>
              <a:rPr lang="en-US" altLang="zh-CN" sz="1100" b="1" dirty="0"/>
              <a:t>(</a:t>
            </a:r>
            <a:r>
              <a:rPr lang="en-US" sz="1100" b="1" dirty="0"/>
              <a:t>Bidirectional Encoder Representations from Transformers</a:t>
            </a:r>
            <a:r>
              <a:rPr lang="en-US" altLang="zh-CN" sz="1100" b="1" dirty="0"/>
              <a:t>)</a:t>
            </a:r>
            <a:r>
              <a:rPr lang="en-US" sz="1100" b="1" dirty="0"/>
              <a:t>.</a:t>
            </a:r>
          </a:p>
          <a:p>
            <a:pPr marL="0" indent="-228600">
              <a:lnSpc>
                <a:spcPct val="125000"/>
              </a:lnSpc>
              <a:buSzPts val="1200"/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0" indent="-228600">
              <a:lnSpc>
                <a:spcPct val="12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altLang="zh-CN" sz="1100" dirty="0"/>
              <a:t>BERT</a:t>
            </a:r>
            <a:r>
              <a:rPr lang="zh-CN" altLang="en-US" sz="1100" dirty="0"/>
              <a:t> </a:t>
            </a:r>
            <a:r>
              <a:rPr lang="en-US" altLang="zh-CN" sz="1100" dirty="0"/>
              <a:t>is</a:t>
            </a:r>
            <a:r>
              <a:rPr lang="zh-CN" altLang="en-US" sz="1100" dirty="0"/>
              <a:t> </a:t>
            </a:r>
            <a:r>
              <a:rPr lang="en-US" altLang="zh-CN" sz="1100" dirty="0"/>
              <a:t>t</a:t>
            </a:r>
            <a:r>
              <a:rPr lang="en-US" sz="1100" dirty="0"/>
              <a:t>o pretrain deep bidirectional representations from unlabeled text by jointly conditioning on both left and right contexts in all layers. </a:t>
            </a:r>
            <a:r>
              <a:rPr lang="zh-CN" altLang="en-US" sz="1100" dirty="0"/>
              <a:t> </a:t>
            </a:r>
            <a:endParaRPr lang="en-US" altLang="zh-CN" sz="1100" dirty="0"/>
          </a:p>
          <a:p>
            <a:pPr marL="274320" indent="-228600">
              <a:lnSpc>
                <a:spcPct val="150000"/>
              </a:lnSpc>
              <a:buSzPts val="1200"/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6396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353635-B0FD-C1CF-3D23-2FBB483FE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75" y="2659350"/>
            <a:ext cx="3955800" cy="1235100"/>
          </a:xfrm>
        </p:spPr>
        <p:txBody>
          <a:bodyPr/>
          <a:lstStyle/>
          <a:p>
            <a:pPr marL="274320" indent="-228600">
              <a:lnSpc>
                <a:spcPct val="150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100" b="1" dirty="0"/>
              <a:t>B</a:t>
            </a:r>
            <a:r>
              <a:rPr lang="en-US" altLang="zh-CN" sz="1100" b="1" dirty="0"/>
              <a:t>ERT</a:t>
            </a:r>
            <a:r>
              <a:rPr lang="en-US" sz="1100" b="1" dirty="0"/>
              <a:t> Model 1 </a:t>
            </a:r>
            <a:r>
              <a:rPr lang="en-US" altLang="zh-CN" sz="1100" b="1" dirty="0"/>
              <a:t>and</a:t>
            </a:r>
            <a:r>
              <a:rPr lang="en-US" sz="1100" b="1" dirty="0"/>
              <a:t> 2 </a:t>
            </a:r>
            <a:r>
              <a:rPr lang="en-US" sz="1100" dirty="0"/>
              <a:t>stand for employing </a:t>
            </a:r>
            <a:r>
              <a:rPr lang="en-US" altLang="zh-CN" sz="1100" dirty="0"/>
              <a:t>BERT</a:t>
            </a:r>
            <a:r>
              <a:rPr lang="zh-CN" altLang="en-US" sz="1100" dirty="0"/>
              <a:t> </a:t>
            </a:r>
            <a:r>
              <a:rPr lang="en-US" altLang="zh-CN" sz="1100" dirty="0"/>
              <a:t>Sentence</a:t>
            </a:r>
            <a:r>
              <a:rPr lang="zh-CN" altLang="en-US" sz="1100" dirty="0"/>
              <a:t> </a:t>
            </a:r>
            <a:r>
              <a:rPr lang="en-US" altLang="zh-CN" sz="1100" dirty="0"/>
              <a:t>Transformer</a:t>
            </a:r>
            <a:r>
              <a:rPr lang="en-US" sz="1100" dirty="0"/>
              <a:t> and </a:t>
            </a:r>
            <a:r>
              <a:rPr lang="en-US" altLang="zh-CN" sz="1100" dirty="0"/>
              <a:t>Random</a:t>
            </a:r>
            <a:r>
              <a:rPr lang="zh-CN" altLang="en-US" sz="1100" dirty="0"/>
              <a:t> </a:t>
            </a:r>
            <a:r>
              <a:rPr lang="en-US" altLang="zh-CN" sz="1100" dirty="0"/>
              <a:t>Forest</a:t>
            </a:r>
            <a:r>
              <a:rPr lang="en-US" sz="1100" dirty="0"/>
              <a:t> Classifier on Label Type I </a:t>
            </a:r>
            <a:r>
              <a:rPr lang="en-US" altLang="zh-CN" sz="1100" dirty="0"/>
              <a:t>and</a:t>
            </a:r>
            <a:r>
              <a:rPr lang="en-US" sz="1100" dirty="0"/>
              <a:t> II</a:t>
            </a:r>
            <a:r>
              <a:rPr lang="en-US" altLang="zh-CN" sz="1100" dirty="0"/>
              <a:t>,</a:t>
            </a:r>
            <a:r>
              <a:rPr lang="zh-CN" altLang="en-US" sz="1100" dirty="0"/>
              <a:t> </a:t>
            </a:r>
            <a:r>
              <a:rPr lang="en-US" altLang="zh-CN" sz="1100" dirty="0"/>
              <a:t>respectively.</a:t>
            </a:r>
            <a:endParaRPr lang="en-US" sz="11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D9E29-DD24-FFA6-554A-6EDF700099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617728"/>
            <a:ext cx="3542348" cy="3908043"/>
          </a:xfrm>
        </p:spPr>
        <p:txBody>
          <a:bodyPr/>
          <a:lstStyle/>
          <a:p>
            <a:pPr marL="228600" indent="-228600">
              <a:lnSpc>
                <a:spcPct val="150000"/>
              </a:lnSpc>
              <a:buSzPts val="1200"/>
              <a:buFont typeface="+mj-lt"/>
              <a:buAutoNum type="alphaUcPeriod" startAt="2"/>
            </a:pPr>
            <a:r>
              <a:rPr lang="en-US" sz="1200" b="1" dirty="0"/>
              <a:t>Hyperparameter Tuning</a:t>
            </a:r>
            <a:r>
              <a:rPr lang="en-US" altLang="zh-CN" sz="1200" b="1" dirty="0"/>
              <a:t>:</a:t>
            </a:r>
            <a:endParaRPr lang="en-US" sz="1200" b="1" dirty="0"/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200" dirty="0"/>
              <a:t>T</a:t>
            </a:r>
            <a:r>
              <a:rPr lang="en-US" sz="1200" dirty="0"/>
              <a:t>une </a:t>
            </a:r>
            <a:r>
              <a:rPr lang="en-US" altLang="zh-CN" sz="1200" dirty="0"/>
              <a:t>both</a:t>
            </a:r>
            <a:r>
              <a:rPr lang="zh-CN" altLang="en-US" sz="1200" dirty="0"/>
              <a:t> </a:t>
            </a:r>
            <a:r>
              <a:rPr lang="en-US" altLang="zh-CN" sz="1200" dirty="0" err="1"/>
              <a:t>n_estimators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 err="1"/>
              <a:t>max_depth</a:t>
            </a:r>
            <a:r>
              <a:rPr lang="zh-CN" altLang="en-US" sz="1200" dirty="0"/>
              <a:t> </a:t>
            </a:r>
            <a:r>
              <a:rPr lang="en-US" sz="1200" dirty="0" err="1"/>
              <a:t>paramete</a:t>
            </a:r>
            <a:r>
              <a:rPr lang="en-US" altLang="zh-CN" sz="1200" dirty="0" err="1"/>
              <a:t>s</a:t>
            </a:r>
            <a:endParaRPr lang="en-US" altLang="zh-CN" sz="1200" dirty="0"/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200" dirty="0"/>
              <a:t>C</a:t>
            </a:r>
            <a:r>
              <a:rPr lang="en-US" sz="1200" dirty="0"/>
              <a:t>ompare AUC score from 5-Fold cross validation on training set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endParaRPr lang="en-US" sz="1200" dirty="0"/>
          </a:p>
          <a:p>
            <a:pPr marL="2286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lphaUcPeriod" startAt="3"/>
            </a:pPr>
            <a:r>
              <a:rPr lang="en-US" sz="1200" b="1" dirty="0"/>
              <a:t>Validation Set Evaluation: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Produce ROC curve and AUC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Calculate accuracy score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endParaRPr lang="en-US" sz="1200" dirty="0"/>
          </a:p>
          <a:p>
            <a:pPr marL="2286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lphaUcPeriod" startAt="4"/>
            </a:pPr>
            <a:r>
              <a:rPr lang="en-US" sz="1200" b="1" dirty="0"/>
              <a:t>Report on Test Set: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Apply the best model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Use confusion matrix and classification report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9F5AE-5699-4AA5-5429-F8ED49E1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75" y="795900"/>
            <a:ext cx="4079100" cy="1482300"/>
          </a:xfrm>
        </p:spPr>
        <p:txBody>
          <a:bodyPr/>
          <a:lstStyle/>
          <a:p>
            <a:r>
              <a:rPr lang="en-US" altLang="zh-CN" dirty="0"/>
              <a:t>BERT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1600" b="1" dirty="0">
                <a:latin typeface="Montserrat"/>
                <a:sym typeface="Montserrat"/>
              </a:rPr>
              <a:t>BERT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Transformer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+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Random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Forest</a:t>
            </a:r>
            <a:endParaRPr lang="en-US" sz="1100" b="1" dirty="0"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1780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2FD1-BD14-E353-CB59-5A090166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6408"/>
            <a:ext cx="4260300" cy="1059300"/>
          </a:xfrm>
        </p:spPr>
        <p:txBody>
          <a:bodyPr/>
          <a:lstStyle/>
          <a:p>
            <a:r>
              <a:rPr lang="en-US" sz="2400" dirty="0"/>
              <a:t>B</a:t>
            </a:r>
            <a:r>
              <a:rPr lang="en-US" altLang="zh-CN" sz="2400" dirty="0"/>
              <a:t>ERT</a:t>
            </a:r>
            <a:r>
              <a:rPr lang="en-US" sz="2400" dirty="0"/>
              <a:t> Model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5AE98-742F-2FED-A46B-110AAA164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56057"/>
            <a:ext cx="4260300" cy="3612601"/>
          </a:xfrm>
        </p:spPr>
        <p:txBody>
          <a:bodyPr/>
          <a:lstStyle/>
          <a:p>
            <a:r>
              <a:rPr lang="en-US" altLang="zh-CN" sz="1200" b="1" dirty="0" err="1"/>
              <a:t>n_estimators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300</a:t>
            </a:r>
            <a:r>
              <a:rPr lang="zh-CN" altLang="en-US" sz="1200" b="1" dirty="0"/>
              <a:t> </a:t>
            </a:r>
            <a:r>
              <a:rPr lang="en-US" altLang="zh-CN" b="1" dirty="0"/>
              <a:t>&amp;</a:t>
            </a:r>
            <a:r>
              <a:rPr lang="zh-CN" altLang="en-US" sz="1200" b="1" dirty="0"/>
              <a:t> </a:t>
            </a:r>
            <a:r>
              <a:rPr lang="en-US" altLang="zh-CN" sz="1200" b="1" dirty="0" err="1"/>
              <a:t>max_depth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5</a:t>
            </a:r>
            <a:endParaRPr lang="en-US" b="1" dirty="0"/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- 5</a:t>
            </a:r>
            <a:r>
              <a:rPr lang="en-US" altLang="zh-CN" dirty="0"/>
              <a:t>8.43</a:t>
            </a:r>
            <a:r>
              <a:rPr lang="en-US" dirty="0"/>
              <a:t>%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AUC - 6</a:t>
            </a:r>
            <a:r>
              <a:rPr lang="en-US" altLang="zh-CN" b="1" dirty="0"/>
              <a:t>3</a:t>
            </a:r>
            <a:r>
              <a:rPr lang="en-US" b="1" dirty="0"/>
              <a:t>.</a:t>
            </a:r>
            <a:r>
              <a:rPr lang="en-US" altLang="zh-CN" b="1" dirty="0"/>
              <a:t>80</a:t>
            </a:r>
            <a:r>
              <a:rPr lang="en-US" b="1" dirty="0"/>
              <a:t>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- 55.</a:t>
            </a:r>
            <a:r>
              <a:rPr lang="en-US" altLang="zh-CN" dirty="0"/>
              <a:t>18</a:t>
            </a:r>
            <a:r>
              <a:rPr lang="en-US" dirty="0"/>
              <a:t>%</a:t>
            </a:r>
          </a:p>
          <a:p>
            <a:pPr lvl="1">
              <a:spcBef>
                <a:spcPts val="0"/>
              </a:spcBef>
            </a:pPr>
            <a:r>
              <a:rPr lang="en-US" dirty="0"/>
              <a:t>Weight avg f1 </a:t>
            </a:r>
            <a:r>
              <a:rPr lang="en-US" altLang="zh-CN" dirty="0"/>
              <a:t>-</a:t>
            </a:r>
            <a:r>
              <a:rPr lang="en-US" dirty="0"/>
              <a:t> 5</a:t>
            </a:r>
            <a:r>
              <a:rPr lang="en-US" altLang="zh-CN" dirty="0"/>
              <a:t>4.53</a:t>
            </a:r>
            <a:r>
              <a:rPr lang="en-US" dirty="0"/>
              <a:t>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8C75D8-E298-770C-2357-88F794448841}"/>
              </a:ext>
            </a:extLst>
          </p:cNvPr>
          <p:cNvSpPr txBox="1">
            <a:spLocks/>
          </p:cNvSpPr>
          <p:nvPr/>
        </p:nvSpPr>
        <p:spPr>
          <a:xfrm>
            <a:off x="4572000" y="426408"/>
            <a:ext cx="42603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/>
              <a:t>B</a:t>
            </a:r>
            <a:r>
              <a:rPr lang="en-US" altLang="zh-CN" sz="2400" dirty="0"/>
              <a:t>ERT</a:t>
            </a:r>
            <a:r>
              <a:rPr lang="en-US" sz="2400" dirty="0"/>
              <a:t> Model 2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C4D25F-2540-F101-1C6A-88F78A175841}"/>
              </a:ext>
            </a:extLst>
          </p:cNvPr>
          <p:cNvSpPr txBox="1">
            <a:spLocks/>
          </p:cNvSpPr>
          <p:nvPr/>
        </p:nvSpPr>
        <p:spPr>
          <a:xfrm>
            <a:off x="4519377" y="956058"/>
            <a:ext cx="4260300" cy="3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CN" sz="1200" b="1" dirty="0" err="1"/>
              <a:t>n_estimators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300</a:t>
            </a:r>
            <a:r>
              <a:rPr lang="zh-CN" altLang="en-US" sz="1200" b="1" dirty="0"/>
              <a:t> </a:t>
            </a:r>
            <a:r>
              <a:rPr lang="en-US" altLang="zh-CN" b="1" dirty="0"/>
              <a:t>&amp;</a:t>
            </a:r>
            <a:r>
              <a:rPr lang="zh-CN" altLang="en-US" sz="1200" b="1" dirty="0"/>
              <a:t> </a:t>
            </a:r>
            <a:r>
              <a:rPr lang="en-US" altLang="zh-CN" sz="1200" b="1" dirty="0" err="1"/>
              <a:t>max_depth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15</a:t>
            </a:r>
            <a:endParaRPr lang="en-US" b="1" dirty="0"/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</a:t>
            </a:r>
            <a:r>
              <a:rPr lang="en-US" altLang="zh-CN" dirty="0"/>
              <a:t>88.39</a:t>
            </a:r>
            <a:r>
              <a:rPr lang="en-US" dirty="0"/>
              <a:t>%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AUC - </a:t>
            </a:r>
            <a:r>
              <a:rPr lang="en-US" altLang="zh-CN" b="1" dirty="0"/>
              <a:t>94.41</a:t>
            </a:r>
            <a:r>
              <a:rPr lang="en-US" b="1" dirty="0"/>
              <a:t>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</a:t>
            </a:r>
            <a:r>
              <a:rPr lang="en-US" altLang="zh-CN" dirty="0"/>
              <a:t>83</a:t>
            </a:r>
            <a:r>
              <a:rPr lang="en-US" dirty="0"/>
              <a:t>.41%</a:t>
            </a:r>
          </a:p>
          <a:p>
            <a:pPr lvl="1">
              <a:spcBef>
                <a:spcPts val="0"/>
              </a:spcBef>
            </a:pPr>
            <a:r>
              <a:rPr lang="en-US" dirty="0"/>
              <a:t>Weight avg f1 </a:t>
            </a:r>
            <a:r>
              <a:rPr lang="en-US" altLang="zh-CN" dirty="0"/>
              <a:t>-</a:t>
            </a:r>
            <a:r>
              <a:rPr lang="en-US" dirty="0"/>
              <a:t> </a:t>
            </a:r>
            <a:r>
              <a:rPr lang="en-US" altLang="zh-CN" dirty="0"/>
              <a:t>83.41</a:t>
            </a:r>
            <a:r>
              <a:rPr lang="en-US" dirty="0"/>
              <a:t>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7294E9-8E99-8B9C-1763-9C1DEDFF3BA9}"/>
              </a:ext>
            </a:extLst>
          </p:cNvPr>
          <p:cNvGrpSpPr/>
          <p:nvPr/>
        </p:nvGrpSpPr>
        <p:grpSpPr>
          <a:xfrm>
            <a:off x="352654" y="2635632"/>
            <a:ext cx="8379618" cy="1913983"/>
            <a:chOff x="304252" y="2899540"/>
            <a:chExt cx="8710717" cy="1989608"/>
          </a:xfrm>
        </p:grpSpPr>
        <p:pic>
          <p:nvPicPr>
            <p:cNvPr id="6" name="图片 1">
              <a:extLst>
                <a:ext uri="{FF2B5EF4-FFF2-40B4-BE49-F238E27FC236}">
                  <a16:creationId xmlns:a16="http://schemas.microsoft.com/office/drawing/2014/main" id="{649EC84E-0713-7835-F4E2-95565649B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231" b="3231"/>
            <a:stretch/>
          </p:blipFill>
          <p:spPr>
            <a:xfrm>
              <a:off x="304252" y="3098421"/>
              <a:ext cx="2168217" cy="1729269"/>
            </a:xfrm>
            <a:prstGeom prst="rect">
              <a:avLst/>
            </a:prstGeom>
          </p:spPr>
        </p:pic>
        <p:pic>
          <p:nvPicPr>
            <p:cNvPr id="8" name="图片 2">
              <a:extLst>
                <a:ext uri="{FF2B5EF4-FFF2-40B4-BE49-F238E27FC236}">
                  <a16:creationId xmlns:a16="http://schemas.microsoft.com/office/drawing/2014/main" id="{C58423E6-C2CD-7D55-A2BE-957501BEF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51" b="1438"/>
            <a:stretch/>
          </p:blipFill>
          <p:spPr bwMode="auto">
            <a:xfrm>
              <a:off x="2409118" y="2906095"/>
              <a:ext cx="2084536" cy="19399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88F05B1A-8803-5996-54A9-7C5E2CF2F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17" t="1387" r="217"/>
            <a:stretch/>
          </p:blipFill>
          <p:spPr>
            <a:xfrm>
              <a:off x="4735247" y="3055895"/>
              <a:ext cx="2169386" cy="1825494"/>
            </a:xfrm>
            <a:prstGeom prst="rect">
              <a:avLst/>
            </a:prstGeom>
          </p:spPr>
        </p:pic>
        <p:pic>
          <p:nvPicPr>
            <p:cNvPr id="9" name="图片 5">
              <a:extLst>
                <a:ext uri="{FF2B5EF4-FFF2-40B4-BE49-F238E27FC236}">
                  <a16:creationId xmlns:a16="http://schemas.microsoft.com/office/drawing/2014/main" id="{FE6F8261-3917-6AB6-588F-9497F8E18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639" b="-524"/>
            <a:stretch/>
          </p:blipFill>
          <p:spPr>
            <a:xfrm>
              <a:off x="6904632" y="2899540"/>
              <a:ext cx="2110337" cy="1989608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7FF59A-8235-280D-C49E-DED2D7B78785}"/>
              </a:ext>
            </a:extLst>
          </p:cNvPr>
          <p:cNvCxnSpPr>
            <a:cxnSpLocks/>
          </p:cNvCxnSpPr>
          <p:nvPr/>
        </p:nvCxnSpPr>
        <p:spPr>
          <a:xfrm>
            <a:off x="4506765" y="426408"/>
            <a:ext cx="0" cy="4142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72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5AE98-742F-2FED-A46B-110AAA164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56057"/>
            <a:ext cx="4260300" cy="3612601"/>
          </a:xfrm>
        </p:spPr>
        <p:txBody>
          <a:bodyPr/>
          <a:lstStyle/>
          <a:p>
            <a:r>
              <a:rPr lang="en-US" altLang="zh-CN" sz="1200" b="1" dirty="0" err="1"/>
              <a:t>n_estimators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300</a:t>
            </a:r>
            <a:r>
              <a:rPr lang="zh-CN" altLang="en-US" sz="1200" b="1" dirty="0"/>
              <a:t> </a:t>
            </a:r>
            <a:r>
              <a:rPr lang="en-US" altLang="zh-CN" b="1" dirty="0"/>
              <a:t>&amp;</a:t>
            </a:r>
            <a:r>
              <a:rPr lang="zh-CN" altLang="en-US" sz="1200" b="1" dirty="0"/>
              <a:t> </a:t>
            </a:r>
            <a:r>
              <a:rPr lang="en-US" altLang="zh-CN" sz="1200" b="1" dirty="0" err="1"/>
              <a:t>max_depth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5</a:t>
            </a:r>
            <a:endParaRPr lang="en-US" b="1" dirty="0"/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- 5</a:t>
            </a:r>
            <a:r>
              <a:rPr lang="en-US" altLang="zh-CN" dirty="0"/>
              <a:t>8.43</a:t>
            </a:r>
            <a:r>
              <a:rPr lang="en-US" dirty="0"/>
              <a:t>%</a:t>
            </a:r>
          </a:p>
          <a:p>
            <a:pPr lvl="1">
              <a:spcBef>
                <a:spcPts val="0"/>
              </a:spcBef>
            </a:pPr>
            <a:r>
              <a:rPr lang="en-US" dirty="0"/>
              <a:t>AUC - 6</a:t>
            </a:r>
            <a:r>
              <a:rPr lang="en-US" altLang="zh-CN" dirty="0"/>
              <a:t>3</a:t>
            </a:r>
            <a:r>
              <a:rPr lang="en-US" dirty="0"/>
              <a:t>.</a:t>
            </a:r>
            <a:r>
              <a:rPr lang="en-US" altLang="zh-CN" dirty="0"/>
              <a:t>80</a:t>
            </a:r>
            <a:r>
              <a:rPr lang="en-US" dirty="0"/>
              <a:t>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Accuracy - 55.</a:t>
            </a:r>
            <a:r>
              <a:rPr lang="en-US" altLang="zh-CN" b="1" dirty="0"/>
              <a:t>18</a:t>
            </a:r>
            <a:r>
              <a:rPr lang="en-US" b="1" dirty="0"/>
              <a:t>%</a:t>
            </a:r>
          </a:p>
          <a:p>
            <a:pPr lvl="1">
              <a:spcBef>
                <a:spcPts val="0"/>
              </a:spcBef>
            </a:pPr>
            <a:r>
              <a:rPr lang="en-US" dirty="0"/>
              <a:t>Weight avg f1 </a:t>
            </a:r>
            <a:r>
              <a:rPr lang="en-US" altLang="zh-CN" dirty="0"/>
              <a:t>-</a:t>
            </a:r>
            <a:r>
              <a:rPr lang="en-US" dirty="0"/>
              <a:t> 5</a:t>
            </a:r>
            <a:r>
              <a:rPr lang="en-US" altLang="zh-CN" dirty="0"/>
              <a:t>4.53</a:t>
            </a:r>
            <a:r>
              <a:rPr lang="en-US" dirty="0"/>
              <a:t>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576A70-F8E4-E889-3F2E-2B6C337A9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700" y="2886451"/>
            <a:ext cx="3748936" cy="1446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D2FD1-BD14-E353-CB59-5A090166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6408"/>
            <a:ext cx="4260300" cy="1059300"/>
          </a:xfrm>
        </p:spPr>
        <p:txBody>
          <a:bodyPr/>
          <a:lstStyle/>
          <a:p>
            <a:r>
              <a:rPr lang="en-US" sz="2400" dirty="0"/>
              <a:t>B</a:t>
            </a:r>
            <a:r>
              <a:rPr lang="en-US" altLang="zh-CN" sz="2400" dirty="0"/>
              <a:t>ERT</a:t>
            </a:r>
            <a:r>
              <a:rPr lang="en-US" sz="2400" dirty="0"/>
              <a:t> Model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8C75D8-E298-770C-2357-88F794448841}"/>
              </a:ext>
            </a:extLst>
          </p:cNvPr>
          <p:cNvSpPr txBox="1">
            <a:spLocks/>
          </p:cNvSpPr>
          <p:nvPr/>
        </p:nvSpPr>
        <p:spPr>
          <a:xfrm>
            <a:off x="4572000" y="426408"/>
            <a:ext cx="42603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/>
              <a:t>B</a:t>
            </a:r>
            <a:r>
              <a:rPr lang="en-US" altLang="zh-CN" sz="2400" dirty="0"/>
              <a:t>ERT</a:t>
            </a:r>
            <a:r>
              <a:rPr lang="en-US" sz="2400" dirty="0"/>
              <a:t> Model 2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C4D25F-2540-F101-1C6A-88F78A175841}"/>
              </a:ext>
            </a:extLst>
          </p:cNvPr>
          <p:cNvSpPr txBox="1">
            <a:spLocks/>
          </p:cNvSpPr>
          <p:nvPr/>
        </p:nvSpPr>
        <p:spPr>
          <a:xfrm>
            <a:off x="4519377" y="956058"/>
            <a:ext cx="4260300" cy="3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CN" sz="1200" b="1" dirty="0" err="1"/>
              <a:t>n_estimators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300</a:t>
            </a:r>
            <a:r>
              <a:rPr lang="zh-CN" altLang="en-US" sz="1200" b="1" dirty="0"/>
              <a:t> </a:t>
            </a:r>
            <a:r>
              <a:rPr lang="en-US" altLang="zh-CN" b="1" dirty="0"/>
              <a:t>&amp;</a:t>
            </a:r>
            <a:r>
              <a:rPr lang="zh-CN" altLang="en-US" sz="1200" b="1" dirty="0"/>
              <a:t> </a:t>
            </a:r>
            <a:r>
              <a:rPr lang="en-US" altLang="zh-CN" sz="1200" b="1" dirty="0" err="1"/>
              <a:t>max_depth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15</a:t>
            </a:r>
            <a:endParaRPr lang="en-US" b="1" dirty="0"/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</a:t>
            </a:r>
            <a:r>
              <a:rPr lang="en-US" altLang="zh-CN" dirty="0"/>
              <a:t>-</a:t>
            </a:r>
            <a:r>
              <a:rPr lang="en-US" dirty="0"/>
              <a:t> </a:t>
            </a:r>
            <a:r>
              <a:rPr lang="en-US" altLang="zh-CN" dirty="0"/>
              <a:t>88.39</a:t>
            </a:r>
            <a:r>
              <a:rPr lang="en-US" dirty="0"/>
              <a:t>%</a:t>
            </a:r>
          </a:p>
          <a:p>
            <a:pPr lvl="1">
              <a:spcBef>
                <a:spcPts val="0"/>
              </a:spcBef>
            </a:pPr>
            <a:r>
              <a:rPr lang="en-US" dirty="0"/>
              <a:t>AUC </a:t>
            </a:r>
            <a:r>
              <a:rPr lang="en-US" altLang="zh-CN" dirty="0"/>
              <a:t>-</a:t>
            </a:r>
            <a:r>
              <a:rPr lang="en-US" dirty="0"/>
              <a:t> </a:t>
            </a:r>
            <a:r>
              <a:rPr lang="en-US" altLang="zh-CN" dirty="0"/>
              <a:t>94.41</a:t>
            </a:r>
            <a:r>
              <a:rPr lang="en-US" dirty="0"/>
              <a:t>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Accuracy - </a:t>
            </a:r>
            <a:r>
              <a:rPr lang="en-US" altLang="zh-CN" b="1" dirty="0"/>
              <a:t>83</a:t>
            </a:r>
            <a:r>
              <a:rPr lang="en-US" b="1" dirty="0"/>
              <a:t>.41%</a:t>
            </a:r>
          </a:p>
          <a:p>
            <a:pPr lvl="1">
              <a:spcBef>
                <a:spcPts val="0"/>
              </a:spcBef>
            </a:pPr>
            <a:r>
              <a:rPr lang="en-US" dirty="0"/>
              <a:t>Weight avg f1 </a:t>
            </a:r>
            <a:r>
              <a:rPr lang="en-US" altLang="zh-CN" dirty="0"/>
              <a:t>-</a:t>
            </a:r>
            <a:r>
              <a:rPr lang="en-US" dirty="0"/>
              <a:t> </a:t>
            </a:r>
            <a:r>
              <a:rPr lang="en-US" altLang="zh-CN" dirty="0"/>
              <a:t>83.41</a:t>
            </a:r>
            <a:r>
              <a:rPr lang="en-US" dirty="0"/>
              <a:t>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FAA85E-DFEA-7301-C9D0-DA699C29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19377" y="2888688"/>
            <a:ext cx="3734642" cy="1444289"/>
          </a:xfrm>
          <a:prstGeom prst="rect">
            <a:avLst/>
          </a:prstGeom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E57C8680-E85B-6A86-231E-93A422D8857C}"/>
              </a:ext>
            </a:extLst>
          </p:cNvPr>
          <p:cNvSpPr/>
          <p:nvPr/>
        </p:nvSpPr>
        <p:spPr>
          <a:xfrm>
            <a:off x="2799956" y="3785428"/>
            <a:ext cx="737826" cy="57298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6F6F143-C17D-4311-B84E-71A99D1777FC}"/>
              </a:ext>
            </a:extLst>
          </p:cNvPr>
          <p:cNvSpPr/>
          <p:nvPr/>
        </p:nvSpPr>
        <p:spPr>
          <a:xfrm>
            <a:off x="7007633" y="3779122"/>
            <a:ext cx="737826" cy="57298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C98CC-53FF-4E3B-F953-E885B524A50C}"/>
              </a:ext>
            </a:extLst>
          </p:cNvPr>
          <p:cNvCxnSpPr>
            <a:cxnSpLocks/>
          </p:cNvCxnSpPr>
          <p:nvPr/>
        </p:nvCxnSpPr>
        <p:spPr>
          <a:xfrm>
            <a:off x="4292353" y="426408"/>
            <a:ext cx="0" cy="4142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BERT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dirty="0"/>
          </a:p>
        </p:txBody>
      </p:sp>
      <p:sp>
        <p:nvSpPr>
          <p:cNvPr id="89" name="Google Shape;89;p17"/>
          <p:cNvSpPr txBox="1"/>
          <p:nvPr/>
        </p:nvSpPr>
        <p:spPr>
          <a:xfrm>
            <a:off x="3916154" y="1661128"/>
            <a:ext cx="5063778" cy="3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r>
              <a:rPr lang="en" sz="250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50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75102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5AE98-742F-2FED-A46B-110AAA164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56057"/>
            <a:ext cx="4260300" cy="3612601"/>
          </a:xfrm>
        </p:spPr>
        <p:txBody>
          <a:bodyPr/>
          <a:lstStyle/>
          <a:p>
            <a:r>
              <a:rPr lang="en-US" dirty="0"/>
              <a:t>Training Set </a:t>
            </a:r>
            <a:r>
              <a:rPr lang="en-US" b="1" dirty="0"/>
              <a:t>Best Alpha: 3.4</a:t>
            </a:r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- 57.97%</a:t>
            </a:r>
          </a:p>
          <a:p>
            <a:pPr lvl="1">
              <a:spcBef>
                <a:spcPts val="0"/>
              </a:spcBef>
            </a:pPr>
            <a:r>
              <a:rPr lang="en-US" dirty="0">
                <a:highlight>
                  <a:srgbClr val="C0C0C0"/>
                </a:highlight>
              </a:rPr>
              <a:t>AUC - 65.16%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b="1" dirty="0">
                <a:highlight>
                  <a:srgbClr val="C0C0C0"/>
                </a:highlight>
              </a:rPr>
              <a:t>Accuracy - 55.81%</a:t>
            </a:r>
          </a:p>
          <a:p>
            <a:pPr lvl="1">
              <a:spcBef>
                <a:spcPts val="0"/>
              </a:spcBef>
            </a:pPr>
            <a:r>
              <a:rPr lang="en-US" dirty="0">
                <a:highlight>
                  <a:srgbClr val="C0C0C0"/>
                </a:highlight>
              </a:rPr>
              <a:t>Weight avg f1 - 55.</a:t>
            </a:r>
            <a:r>
              <a:rPr lang="en-US" altLang="zh-CN" dirty="0">
                <a:highlight>
                  <a:srgbClr val="C0C0C0"/>
                </a:highlight>
              </a:rPr>
              <a:t>04</a:t>
            </a:r>
            <a:r>
              <a:rPr lang="en-US" dirty="0">
                <a:highlight>
                  <a:srgbClr val="C0C0C0"/>
                </a:highlight>
              </a:rPr>
              <a:t>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576A70-F8E4-E889-3F2E-2B6C337A9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873613"/>
            <a:ext cx="3748936" cy="1472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D2FD1-BD14-E353-CB59-5A090166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6408"/>
            <a:ext cx="4260300" cy="1059300"/>
          </a:xfrm>
        </p:spPr>
        <p:txBody>
          <a:bodyPr/>
          <a:lstStyle/>
          <a:p>
            <a:r>
              <a:rPr lang="en-US" sz="2400" dirty="0"/>
              <a:t>Baseline Model 1</a:t>
            </a: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E57C8680-E85B-6A86-231E-93A422D8857C}"/>
              </a:ext>
            </a:extLst>
          </p:cNvPr>
          <p:cNvSpPr/>
          <p:nvPr/>
        </p:nvSpPr>
        <p:spPr>
          <a:xfrm>
            <a:off x="2799956" y="3791734"/>
            <a:ext cx="737826" cy="57298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C98CC-53FF-4E3B-F953-E885B524A50C}"/>
              </a:ext>
            </a:extLst>
          </p:cNvPr>
          <p:cNvCxnSpPr>
            <a:cxnSpLocks/>
          </p:cNvCxnSpPr>
          <p:nvPr/>
        </p:nvCxnSpPr>
        <p:spPr>
          <a:xfrm>
            <a:off x="4292353" y="426408"/>
            <a:ext cx="0" cy="4142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D83C2CC-4EF6-F456-81D8-C0BDCD1215CF}"/>
              </a:ext>
            </a:extLst>
          </p:cNvPr>
          <p:cNvSpPr txBox="1">
            <a:spLocks/>
          </p:cNvSpPr>
          <p:nvPr/>
        </p:nvSpPr>
        <p:spPr>
          <a:xfrm>
            <a:off x="4540470" y="956057"/>
            <a:ext cx="4260300" cy="361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CN" b="1" dirty="0" err="1"/>
              <a:t>n_estimators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300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 err="1"/>
              <a:t>max_depth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5</a:t>
            </a:r>
            <a:endParaRPr lang="en-US" b="1" dirty="0"/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>
                <a:highlight>
                  <a:srgbClr val="C0C0C0"/>
                </a:highlight>
              </a:rPr>
              <a:t>Accuracy - 5</a:t>
            </a:r>
            <a:r>
              <a:rPr lang="en-US" altLang="zh-CN" dirty="0">
                <a:highlight>
                  <a:srgbClr val="C0C0C0"/>
                </a:highlight>
              </a:rPr>
              <a:t>8.43</a:t>
            </a:r>
            <a:r>
              <a:rPr lang="en-US" dirty="0">
                <a:highlight>
                  <a:srgbClr val="C0C0C0"/>
                </a:highlight>
              </a:rPr>
              <a:t>%</a:t>
            </a:r>
          </a:p>
          <a:p>
            <a:pPr lvl="1">
              <a:spcBef>
                <a:spcPts val="0"/>
              </a:spcBef>
            </a:pPr>
            <a:r>
              <a:rPr lang="en-US" dirty="0"/>
              <a:t>AUC - 6</a:t>
            </a:r>
            <a:r>
              <a:rPr lang="en-US" altLang="zh-CN" dirty="0"/>
              <a:t>3</a:t>
            </a:r>
            <a:r>
              <a:rPr lang="en-US" dirty="0"/>
              <a:t>.</a:t>
            </a:r>
            <a:r>
              <a:rPr lang="en-US" altLang="zh-CN" dirty="0"/>
              <a:t>80</a:t>
            </a:r>
            <a:r>
              <a:rPr lang="en-US" dirty="0"/>
              <a:t>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Accuracy - 55.</a:t>
            </a:r>
            <a:r>
              <a:rPr lang="en-US" altLang="zh-CN" b="1" dirty="0"/>
              <a:t>18</a:t>
            </a:r>
            <a:r>
              <a:rPr lang="en-US" b="1" dirty="0"/>
              <a:t>%</a:t>
            </a:r>
          </a:p>
          <a:p>
            <a:pPr lvl="1">
              <a:spcBef>
                <a:spcPts val="0"/>
              </a:spcBef>
            </a:pPr>
            <a:r>
              <a:rPr lang="en-US" dirty="0"/>
              <a:t>Weight avg f1 </a:t>
            </a:r>
            <a:r>
              <a:rPr lang="en-US" altLang="zh-CN" dirty="0"/>
              <a:t>-</a:t>
            </a:r>
            <a:r>
              <a:rPr lang="en-US" dirty="0"/>
              <a:t> 5</a:t>
            </a:r>
            <a:r>
              <a:rPr lang="en-US" altLang="zh-CN" dirty="0"/>
              <a:t>4.53</a:t>
            </a:r>
            <a:r>
              <a:rPr lang="en-US" dirty="0"/>
              <a:t>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9B6EAB-7FFF-3F17-AB65-A88EE36272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40470" y="2886451"/>
            <a:ext cx="3748936" cy="14465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8BA301E-57C4-DBC3-2CA6-27D79F85987E}"/>
              </a:ext>
            </a:extLst>
          </p:cNvPr>
          <p:cNvSpPr txBox="1">
            <a:spLocks/>
          </p:cNvSpPr>
          <p:nvPr/>
        </p:nvSpPr>
        <p:spPr>
          <a:xfrm>
            <a:off x="4572000" y="426407"/>
            <a:ext cx="42603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/>
              <a:t>B</a:t>
            </a:r>
            <a:r>
              <a:rPr lang="en-US" altLang="zh-CN" sz="2400"/>
              <a:t>ERT</a:t>
            </a:r>
            <a:r>
              <a:rPr lang="en-US" sz="2400"/>
              <a:t> Model 1</a:t>
            </a:r>
            <a:endParaRPr lang="en-US" sz="2400" dirty="0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E7E7459-B4DA-FE66-3331-AF040F0F874B}"/>
              </a:ext>
            </a:extLst>
          </p:cNvPr>
          <p:cNvSpPr/>
          <p:nvPr/>
        </p:nvSpPr>
        <p:spPr>
          <a:xfrm>
            <a:off x="7028726" y="3785427"/>
            <a:ext cx="737826" cy="57298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31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974BDA9C-4A3F-B08E-F85D-AEAEFAEC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6408"/>
            <a:ext cx="4260300" cy="1059300"/>
          </a:xfrm>
        </p:spPr>
        <p:txBody>
          <a:bodyPr/>
          <a:lstStyle/>
          <a:p>
            <a:r>
              <a:rPr lang="en-US" sz="2400" dirty="0"/>
              <a:t>Baseline Model </a:t>
            </a:r>
            <a:r>
              <a:rPr lang="en-US" altLang="zh-CN" sz="2400" dirty="0"/>
              <a:t>2</a:t>
            </a:r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C4D25F-2540-F101-1C6A-88F78A175841}"/>
              </a:ext>
            </a:extLst>
          </p:cNvPr>
          <p:cNvSpPr txBox="1">
            <a:spLocks/>
          </p:cNvSpPr>
          <p:nvPr/>
        </p:nvSpPr>
        <p:spPr>
          <a:xfrm>
            <a:off x="311700" y="956058"/>
            <a:ext cx="4260300" cy="3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Training Set </a:t>
            </a:r>
            <a:r>
              <a:rPr lang="en-US" b="1" dirty="0"/>
              <a:t>Best Alpha: 0.7</a:t>
            </a:r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- 86.56%</a:t>
            </a:r>
          </a:p>
          <a:p>
            <a:pPr lvl="1">
              <a:spcBef>
                <a:spcPts val="0"/>
              </a:spcBef>
            </a:pPr>
            <a:r>
              <a:rPr lang="en-US" dirty="0"/>
              <a:t>AUC - 94.23%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Accuracy - 79.41%</a:t>
            </a:r>
          </a:p>
          <a:p>
            <a:pPr lvl="1">
              <a:spcBef>
                <a:spcPts val="0"/>
              </a:spcBef>
            </a:pPr>
            <a:r>
              <a:rPr lang="en-US" dirty="0"/>
              <a:t>Weight avg f1 - 7</a:t>
            </a:r>
            <a:r>
              <a:rPr lang="en-US" altLang="zh-CN" dirty="0"/>
              <a:t>9.17</a:t>
            </a:r>
            <a:r>
              <a:rPr lang="en-US" dirty="0"/>
              <a:t>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FAA85E-DFEA-7301-C9D0-DA699C29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875869"/>
            <a:ext cx="3734642" cy="1469928"/>
          </a:xfrm>
          <a:prstGeom prst="rect">
            <a:avLst/>
          </a:prstGeom>
        </p:spPr>
      </p:pic>
      <p:sp>
        <p:nvSpPr>
          <p:cNvPr id="25" name="Frame 24">
            <a:extLst>
              <a:ext uri="{FF2B5EF4-FFF2-40B4-BE49-F238E27FC236}">
                <a16:creationId xmlns:a16="http://schemas.microsoft.com/office/drawing/2014/main" id="{06F6F143-C17D-4311-B84E-71A99D1777FC}"/>
              </a:ext>
            </a:extLst>
          </p:cNvPr>
          <p:cNvSpPr/>
          <p:nvPr/>
        </p:nvSpPr>
        <p:spPr>
          <a:xfrm>
            <a:off x="2788782" y="3785428"/>
            <a:ext cx="737826" cy="57298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C98CC-53FF-4E3B-F953-E885B524A50C}"/>
              </a:ext>
            </a:extLst>
          </p:cNvPr>
          <p:cNvCxnSpPr>
            <a:cxnSpLocks/>
          </p:cNvCxnSpPr>
          <p:nvPr/>
        </p:nvCxnSpPr>
        <p:spPr>
          <a:xfrm>
            <a:off x="4292353" y="426408"/>
            <a:ext cx="0" cy="4142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5527E8B4-3A45-9BD0-AB0F-BDCBF7383241}"/>
              </a:ext>
            </a:extLst>
          </p:cNvPr>
          <p:cNvSpPr txBox="1">
            <a:spLocks/>
          </p:cNvSpPr>
          <p:nvPr/>
        </p:nvSpPr>
        <p:spPr>
          <a:xfrm>
            <a:off x="4572000" y="426408"/>
            <a:ext cx="42603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/>
              <a:t>B</a:t>
            </a:r>
            <a:r>
              <a:rPr lang="en-US" altLang="zh-CN" sz="2400" dirty="0"/>
              <a:t>ERT</a:t>
            </a:r>
            <a:r>
              <a:rPr lang="en-US" sz="2400" dirty="0"/>
              <a:t> Model 2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C6EA1F0-60C2-D081-7C33-63E60AE509C4}"/>
              </a:ext>
            </a:extLst>
          </p:cNvPr>
          <p:cNvSpPr txBox="1">
            <a:spLocks/>
          </p:cNvSpPr>
          <p:nvPr/>
        </p:nvSpPr>
        <p:spPr>
          <a:xfrm>
            <a:off x="4544601" y="956058"/>
            <a:ext cx="4260300" cy="3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zh-CN" sz="1200" b="1" dirty="0" err="1"/>
              <a:t>n_estimators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300</a:t>
            </a:r>
            <a:r>
              <a:rPr lang="zh-CN" altLang="en-US" sz="1200" b="1" dirty="0"/>
              <a:t> </a:t>
            </a:r>
            <a:r>
              <a:rPr lang="en-US" altLang="zh-CN" b="1" dirty="0"/>
              <a:t>&amp;</a:t>
            </a:r>
            <a:r>
              <a:rPr lang="zh-CN" altLang="en-US" sz="1200" b="1" dirty="0"/>
              <a:t> </a:t>
            </a:r>
            <a:r>
              <a:rPr lang="en-US" altLang="zh-CN" sz="1200" b="1" dirty="0" err="1"/>
              <a:t>max_depth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=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15</a:t>
            </a:r>
            <a:endParaRPr lang="en-US" b="1" dirty="0"/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>
                <a:highlight>
                  <a:srgbClr val="C0C0C0"/>
                </a:highlight>
              </a:rPr>
              <a:t>Accuracy </a:t>
            </a:r>
            <a:r>
              <a:rPr lang="en-US" altLang="zh-CN" dirty="0">
                <a:highlight>
                  <a:srgbClr val="C0C0C0"/>
                </a:highlight>
              </a:rPr>
              <a:t>-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altLang="zh-CN" dirty="0">
                <a:highlight>
                  <a:srgbClr val="C0C0C0"/>
                </a:highlight>
              </a:rPr>
              <a:t>88.39</a:t>
            </a:r>
            <a:r>
              <a:rPr lang="en-US" dirty="0">
                <a:highlight>
                  <a:srgbClr val="C0C0C0"/>
                </a:highlight>
              </a:rPr>
              <a:t>%</a:t>
            </a:r>
          </a:p>
          <a:p>
            <a:pPr lvl="1">
              <a:spcBef>
                <a:spcPts val="0"/>
              </a:spcBef>
            </a:pPr>
            <a:r>
              <a:rPr lang="en-US" dirty="0">
                <a:highlight>
                  <a:srgbClr val="C0C0C0"/>
                </a:highlight>
              </a:rPr>
              <a:t>AUC </a:t>
            </a:r>
            <a:r>
              <a:rPr lang="en-US" altLang="zh-CN" dirty="0">
                <a:highlight>
                  <a:srgbClr val="C0C0C0"/>
                </a:highlight>
              </a:rPr>
              <a:t>-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altLang="zh-CN" dirty="0">
                <a:highlight>
                  <a:srgbClr val="C0C0C0"/>
                </a:highlight>
              </a:rPr>
              <a:t>94.41</a:t>
            </a:r>
            <a:r>
              <a:rPr lang="en-US" dirty="0">
                <a:highlight>
                  <a:srgbClr val="C0C0C0"/>
                </a:highlight>
              </a:rPr>
              <a:t>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b="1" dirty="0">
                <a:highlight>
                  <a:srgbClr val="C0C0C0"/>
                </a:highlight>
              </a:rPr>
              <a:t>Accuracy - </a:t>
            </a:r>
            <a:r>
              <a:rPr lang="en-US" altLang="zh-CN" b="1" dirty="0">
                <a:highlight>
                  <a:srgbClr val="C0C0C0"/>
                </a:highlight>
              </a:rPr>
              <a:t>83</a:t>
            </a:r>
            <a:r>
              <a:rPr lang="en-US" b="1" dirty="0">
                <a:highlight>
                  <a:srgbClr val="C0C0C0"/>
                </a:highlight>
              </a:rPr>
              <a:t>.41%</a:t>
            </a:r>
          </a:p>
          <a:p>
            <a:pPr lvl="1">
              <a:spcBef>
                <a:spcPts val="0"/>
              </a:spcBef>
            </a:pPr>
            <a:r>
              <a:rPr lang="en-US" dirty="0">
                <a:highlight>
                  <a:srgbClr val="C0C0C0"/>
                </a:highlight>
              </a:rPr>
              <a:t>Weight avg f1 </a:t>
            </a:r>
            <a:r>
              <a:rPr lang="en-US" altLang="zh-CN" dirty="0">
                <a:highlight>
                  <a:srgbClr val="C0C0C0"/>
                </a:highlight>
              </a:rPr>
              <a:t>-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altLang="zh-CN" dirty="0">
                <a:highlight>
                  <a:srgbClr val="C0C0C0"/>
                </a:highlight>
              </a:rPr>
              <a:t>83.41</a:t>
            </a:r>
            <a:r>
              <a:rPr lang="en-US" dirty="0">
                <a:highlight>
                  <a:srgbClr val="C0C0C0"/>
                </a:highlight>
              </a:rPr>
              <a:t>%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2C4955E-A1F7-F6BC-A1FD-211B60707C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44601" y="2888688"/>
            <a:ext cx="3734642" cy="1444289"/>
          </a:xfrm>
          <a:prstGeom prst="rect">
            <a:avLst/>
          </a:prstGeom>
        </p:spPr>
      </p:pic>
      <p:sp>
        <p:nvSpPr>
          <p:cNvPr id="36" name="Frame 35">
            <a:extLst>
              <a:ext uri="{FF2B5EF4-FFF2-40B4-BE49-F238E27FC236}">
                <a16:creationId xmlns:a16="http://schemas.microsoft.com/office/drawing/2014/main" id="{F75A05AD-498F-D184-92E8-3C2D13150A40}"/>
              </a:ext>
            </a:extLst>
          </p:cNvPr>
          <p:cNvSpPr/>
          <p:nvPr/>
        </p:nvSpPr>
        <p:spPr>
          <a:xfrm>
            <a:off x="7032857" y="3779122"/>
            <a:ext cx="737826" cy="57298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98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br>
              <a:rPr lang="en-US" altLang="zh-CN" dirty="0"/>
            </a:b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II</a:t>
            </a:r>
            <a:endParaRPr dirty="0"/>
          </a:p>
        </p:txBody>
      </p:sp>
      <p:sp>
        <p:nvSpPr>
          <p:cNvPr id="89" name="Google Shape;89;p17"/>
          <p:cNvSpPr txBox="1"/>
          <p:nvPr/>
        </p:nvSpPr>
        <p:spPr>
          <a:xfrm>
            <a:off x="3602598" y="1661128"/>
            <a:ext cx="5377334" cy="3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r>
              <a:rPr lang="en" sz="250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50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77512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CA53-981B-90A8-97E3-D6104B28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26408"/>
            <a:ext cx="4795793" cy="1059300"/>
          </a:xfrm>
        </p:spPr>
        <p:txBody>
          <a:bodyPr/>
          <a:lstStyle/>
          <a:p>
            <a:r>
              <a:rPr lang="en-US" altLang="zh-CN" sz="3200" dirty="0"/>
              <a:t>Gaussian</a:t>
            </a:r>
            <a:r>
              <a:rPr lang="zh-CN" altLang="en-US" sz="3200" dirty="0"/>
              <a:t> </a:t>
            </a:r>
            <a:r>
              <a:rPr lang="en-US" altLang="zh-CN" sz="3200" dirty="0"/>
              <a:t>NB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RF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Logistic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SVM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TCN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A761C-BB0C-3F79-196B-0B8A70697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568781"/>
            <a:ext cx="3563257" cy="26434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Gaussian Naive Bayes</a:t>
            </a:r>
          </a:p>
          <a:p>
            <a:pPr>
              <a:lnSpc>
                <a:spcPct val="150000"/>
              </a:lnSpc>
            </a:pPr>
            <a:r>
              <a:rPr lang="en-US" dirty="0"/>
              <a:t>Logistic Regression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solver = ‘</a:t>
            </a:r>
            <a:r>
              <a:rPr lang="en-US" dirty="0" err="1"/>
              <a:t>lbfgs</a:t>
            </a:r>
            <a:r>
              <a:rPr lang="en-US" dirty="0"/>
              <a:t>’</a:t>
            </a:r>
          </a:p>
          <a:p>
            <a:pPr>
              <a:lnSpc>
                <a:spcPct val="150000"/>
              </a:lnSpc>
            </a:pPr>
            <a:r>
              <a:rPr lang="en-US" dirty="0"/>
              <a:t>SVM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kernel=‘</a:t>
            </a:r>
            <a:r>
              <a:rPr lang="en-US" dirty="0" err="1"/>
              <a:t>rbf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C=1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TCN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marL="731520"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Sigmoid activation</a:t>
            </a:r>
          </a:p>
          <a:p>
            <a:pPr marL="731520"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Dropout layer with a rate of 0.5 to resolve overfitting</a:t>
            </a:r>
          </a:p>
          <a:p>
            <a:pPr marL="731520"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‘</a:t>
            </a:r>
            <a:r>
              <a:rPr lang="en-US" dirty="0" err="1"/>
              <a:t>binary_crossentropy</a:t>
            </a:r>
            <a:r>
              <a:rPr lang="en-US" dirty="0"/>
              <a:t>’ loss function</a:t>
            </a:r>
            <a:endParaRPr lang="en-US" altLang="zh-CN" dirty="0"/>
          </a:p>
          <a:p>
            <a:pPr marL="731520"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‘</a:t>
            </a:r>
            <a:r>
              <a:rPr lang="en-US" dirty="0" err="1"/>
              <a:t>adam</a:t>
            </a:r>
            <a:r>
              <a:rPr lang="en-US" dirty="0"/>
              <a:t>’ optimizer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5DC150-A9A5-A279-B056-6DDC0031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438" y="2519830"/>
            <a:ext cx="4795793" cy="1914761"/>
          </a:xfrm>
          <a:prstGeom prst="rect">
            <a:avLst/>
          </a:prstGeom>
        </p:spPr>
      </p:pic>
      <p:pic>
        <p:nvPicPr>
          <p:cNvPr id="12" name="图片 4">
            <a:extLst>
              <a:ext uri="{FF2B5EF4-FFF2-40B4-BE49-F238E27FC236}">
                <a16:creationId xmlns:a16="http://schemas.microsoft.com/office/drawing/2014/main" id="{1D323D04-13BE-4D4D-18EE-BF5B26A99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60" y="956058"/>
            <a:ext cx="3623740" cy="14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0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699" y="416883"/>
            <a:ext cx="5821225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endParaRPr dirty="0"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4250383" y="320463"/>
            <a:ext cx="4229363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buNone/>
            </a:pPr>
            <a:r>
              <a:rPr lang="en-US" b="1" dirty="0"/>
              <a:t>Apply NLP techniques to building financial sentiment classification with various fine-tuned supervised machine learning models, then utilize the predicted signals in quant equity trading.</a:t>
            </a:r>
          </a:p>
        </p:txBody>
      </p:sp>
      <p:cxnSp>
        <p:nvCxnSpPr>
          <p:cNvPr id="6" name="Google Shape;151;p25">
            <a:extLst>
              <a:ext uri="{FF2B5EF4-FFF2-40B4-BE49-F238E27FC236}">
                <a16:creationId xmlns:a16="http://schemas.microsoft.com/office/drawing/2014/main" id="{4B24E35D-58CF-D142-87B1-CF3E081DBA7F}"/>
              </a:ext>
            </a:extLst>
          </p:cNvPr>
          <p:cNvCxnSpPr/>
          <p:nvPr/>
        </p:nvCxnSpPr>
        <p:spPr>
          <a:xfrm>
            <a:off x="418229" y="1034614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35C50E0-F1AE-6BF4-60EA-0E92065775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6642197"/>
              </p:ext>
            </p:extLst>
          </p:nvPr>
        </p:nvGraphicFramePr>
        <p:xfrm>
          <a:off x="418229" y="1379764"/>
          <a:ext cx="8061517" cy="3116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9600DF-63D0-9D0C-E6A3-1EB71054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438" y="2519830"/>
            <a:ext cx="4795793" cy="19147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8CA53-981B-90A8-97E3-D6104B28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26408"/>
            <a:ext cx="4795793" cy="1059300"/>
          </a:xfrm>
        </p:spPr>
        <p:txBody>
          <a:bodyPr/>
          <a:lstStyle/>
          <a:p>
            <a:r>
              <a:rPr lang="en-US" altLang="zh-CN" sz="3200" dirty="0"/>
              <a:t>Gaussian</a:t>
            </a:r>
            <a:r>
              <a:rPr lang="zh-CN" altLang="en-US" sz="3200" dirty="0"/>
              <a:t> </a:t>
            </a:r>
            <a:r>
              <a:rPr lang="en-US" altLang="zh-CN" sz="3200" dirty="0"/>
              <a:t>NB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RF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Logistic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SVM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TCN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A761C-BB0C-3F79-196B-0B8A70697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85707"/>
            <a:ext cx="3563257" cy="294388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dirty="0"/>
              <a:t>S</a:t>
            </a:r>
            <a:r>
              <a:rPr lang="en-US" dirty="0"/>
              <a:t>imple Naive Bayes models </a:t>
            </a:r>
            <a:r>
              <a:rPr lang="zh-CN" altLang="en-US" dirty="0"/>
              <a:t>                </a:t>
            </a:r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dirty="0"/>
              <a:t>more effective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dirty="0"/>
              <a:t>TF-IDF</a:t>
            </a:r>
          </a:p>
          <a:p>
            <a:pPr>
              <a:spcAft>
                <a:spcPts val="1200"/>
              </a:spcAft>
            </a:pPr>
            <a:r>
              <a:rPr lang="en-US" altLang="zh-CN" dirty="0"/>
              <a:t>P</a:t>
            </a:r>
            <a:r>
              <a:rPr lang="en-US" dirty="0"/>
              <a:t>retrained BERT transformer</a:t>
            </a:r>
            <a:r>
              <a:rPr lang="zh-CN" altLang="en-US" dirty="0"/>
              <a:t>    </a:t>
            </a:r>
            <a:r>
              <a:rPr lang="en-US" altLang="zh-CN" dirty="0">
                <a:sym typeface="Wingdings" pitchFamily="2" charset="2"/>
              </a:rPr>
              <a:t>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en-US" dirty="0"/>
              <a:t> complex models like Logistic, </a:t>
            </a:r>
            <a:r>
              <a:rPr lang="en-US" altLang="zh-CN" dirty="0"/>
              <a:t>RF</a:t>
            </a:r>
            <a:r>
              <a:rPr lang="en-US" dirty="0"/>
              <a:t>, SVM and TCN</a:t>
            </a:r>
          </a:p>
          <a:p>
            <a:pPr>
              <a:spcAft>
                <a:spcPts val="1200"/>
              </a:spcAft>
            </a:pPr>
            <a:r>
              <a:rPr lang="en-US" dirty="0"/>
              <a:t>AUC</a:t>
            </a:r>
            <a:r>
              <a:rPr lang="zh-CN" altLang="en-US" dirty="0"/>
              <a:t> </a:t>
            </a:r>
            <a:r>
              <a:rPr lang="en-US" dirty="0"/>
              <a:t>in evaluating imbalance targets </a:t>
            </a:r>
            <a:r>
              <a:rPr lang="en-US" altLang="zh-CN" dirty="0">
                <a:sym typeface="Wingdings" pitchFamily="2" charset="2"/>
              </a:rPr>
              <a:t>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dirty="0"/>
              <a:t>similar results except for G</a:t>
            </a:r>
            <a:r>
              <a:rPr lang="en-US" altLang="zh-CN" dirty="0"/>
              <a:t>NB</a:t>
            </a:r>
          </a:p>
          <a:p>
            <a:pPr>
              <a:spcAft>
                <a:spcPts val="1200"/>
              </a:spcAft>
            </a:pPr>
            <a:r>
              <a:rPr lang="en-US" u="sng" dirty="0"/>
              <a:t>SVM with BERT transformer reaches the highest for both AUC of 94.52% and accuracy of 87.72%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C5EE6FC6-0F72-AEBA-C1C1-650D09F2B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60" y="956058"/>
            <a:ext cx="3623740" cy="14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90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CA53-981B-90A8-97E3-D6104B28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426408"/>
            <a:ext cx="4845685" cy="1059300"/>
          </a:xfrm>
        </p:spPr>
        <p:txBody>
          <a:bodyPr/>
          <a:lstStyle/>
          <a:p>
            <a:r>
              <a:rPr lang="en-US" altLang="zh-CN" sz="3200" dirty="0"/>
              <a:t>Test</a:t>
            </a:r>
            <a:r>
              <a:rPr lang="zh-CN" altLang="en-US" sz="3200" dirty="0"/>
              <a:t> </a:t>
            </a:r>
            <a:r>
              <a:rPr lang="en-US" altLang="zh-CN" sz="3200" dirty="0"/>
              <a:t>Examples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A761C-BB0C-3F79-196B-0B8A70697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68937"/>
            <a:ext cx="3674915" cy="321292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TF-IDF + L</a:t>
            </a:r>
            <a:r>
              <a:rPr lang="en-US" altLang="zh-CN" dirty="0"/>
              <a:t>ogistic</a:t>
            </a:r>
            <a:r>
              <a:rPr lang="zh-CN" altLang="en-US" dirty="0"/>
              <a:t> </a:t>
            </a:r>
            <a:r>
              <a:rPr lang="en-US" altLang="zh-CN" dirty="0"/>
              <a:t>Regression: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</a:p>
          <a:p>
            <a:pPr>
              <a:spcAft>
                <a:spcPts val="600"/>
              </a:spcAft>
            </a:pPr>
            <a:r>
              <a:rPr lang="en-US" dirty="0"/>
              <a:t>BERT + SVM</a:t>
            </a:r>
            <a:r>
              <a:rPr lang="zh-CN" altLang="en-US" dirty="0"/>
              <a:t> </a:t>
            </a:r>
            <a:r>
              <a:rPr lang="en-US" altLang="zh-CN" dirty="0"/>
              <a:t>Classifier: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</a:p>
          <a:p>
            <a:pPr>
              <a:lnSpc>
                <a:spcPct val="100000"/>
              </a:lnSpc>
            </a:pPr>
            <a:endParaRPr lang="en-US" altLang="zh-CN" dirty="0"/>
          </a:p>
          <a:p>
            <a:pPr marL="152400" indent="0">
              <a:spcAft>
                <a:spcPts val="600"/>
              </a:spcAft>
              <a:buNone/>
            </a:pPr>
            <a:r>
              <a:rPr lang="en-US" altLang="zh-CN" b="1" dirty="0"/>
              <a:t>S</a:t>
            </a:r>
            <a:r>
              <a:rPr lang="en-US" b="1" dirty="0"/>
              <a:t>um</a:t>
            </a:r>
            <a:r>
              <a:rPr lang="en-US" altLang="zh-CN" b="1" dirty="0"/>
              <a:t>mary: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I</a:t>
            </a:r>
            <a:r>
              <a:rPr lang="en-US" dirty="0"/>
              <a:t>mpractical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en-US" dirty="0"/>
              <a:t>tock return as a sentiment label of financial news headlines (Label Type I)</a:t>
            </a:r>
            <a:r>
              <a:rPr lang="en-US" altLang="zh-CN" dirty="0"/>
              <a:t>.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M</a:t>
            </a:r>
            <a:r>
              <a:rPr lang="en-US" dirty="0"/>
              <a:t>ore reliable label marking techniques or manual tagging could be researched and implemented. 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A</a:t>
            </a:r>
            <a:r>
              <a:rPr lang="en-US" dirty="0"/>
              <a:t>bove models could be further fine-tuned to enhance performance</a:t>
            </a:r>
            <a:r>
              <a:rPr lang="en-US" altLang="zh-CN" dirty="0"/>
              <a:t>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dirty="0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C5EE6FC6-0F72-AEBA-C1C1-650D09F2B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60" y="956058"/>
            <a:ext cx="3623740" cy="1481696"/>
          </a:xfrm>
          <a:prstGeom prst="rect">
            <a:avLst/>
          </a:prstGeom>
        </p:spPr>
      </p:pic>
      <p:pic>
        <p:nvPicPr>
          <p:cNvPr id="5" name="图片 11">
            <a:extLst>
              <a:ext uri="{FF2B5EF4-FFF2-40B4-BE49-F238E27FC236}">
                <a16:creationId xmlns:a16="http://schemas.microsoft.com/office/drawing/2014/main" id="{1861438C-4DEE-C5EB-76A4-361224EE0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15" y="2807064"/>
            <a:ext cx="4845685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0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dirty="0"/>
              <a:t>Quantitative</a:t>
            </a:r>
            <a:r>
              <a:rPr lang="zh-CN" altLang="en-US" sz="6000" dirty="0"/>
              <a:t> </a:t>
            </a:r>
            <a:r>
              <a:rPr lang="en-US" altLang="zh-CN" sz="6000" dirty="0"/>
              <a:t>Equity</a:t>
            </a:r>
            <a:r>
              <a:rPr lang="zh-CN" altLang="en-US" sz="6000" dirty="0"/>
              <a:t> </a:t>
            </a:r>
            <a:r>
              <a:rPr lang="en-US" altLang="zh-CN" sz="6000" dirty="0"/>
              <a:t>Trading</a:t>
            </a:r>
            <a:r>
              <a:rPr lang="zh-CN" altLang="en-US" sz="6000" dirty="0"/>
              <a:t> </a:t>
            </a:r>
            <a:r>
              <a:rPr lang="en-US" altLang="zh-CN" sz="6000" dirty="0"/>
              <a:t>Signal</a:t>
            </a:r>
            <a:endParaRPr sz="6000" dirty="0"/>
          </a:p>
        </p:txBody>
      </p:sp>
      <p:sp>
        <p:nvSpPr>
          <p:cNvPr id="89" name="Google Shape;89;p17"/>
          <p:cNvSpPr txBox="1"/>
          <p:nvPr/>
        </p:nvSpPr>
        <p:spPr>
          <a:xfrm>
            <a:off x="3602598" y="1661128"/>
            <a:ext cx="5377334" cy="3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r>
              <a:rPr lang="en" sz="250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50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26348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353635-B0FD-C1CF-3D23-2FBB483FE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75" y="2571750"/>
            <a:ext cx="3955800" cy="1647981"/>
          </a:xfrm>
        </p:spPr>
        <p:txBody>
          <a:bodyPr/>
          <a:lstStyle/>
          <a:p>
            <a:pPr marL="0" indent="-228600">
              <a:lnSpc>
                <a:spcPct val="125000"/>
              </a:lnSpc>
              <a:spcAft>
                <a:spcPts val="120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altLang="zh-CN" sz="1000" dirty="0"/>
              <a:t>I</a:t>
            </a:r>
            <a:r>
              <a:rPr lang="en-US" sz="1000" dirty="0"/>
              <a:t>mplemented a systematic equity trading strategy on test set headlines trained on </a:t>
            </a:r>
            <a:r>
              <a:rPr lang="en-US" altLang="zh-CN" sz="1000" b="1" dirty="0"/>
              <a:t>Label</a:t>
            </a:r>
            <a:r>
              <a:rPr lang="zh-CN" altLang="en-US" sz="1000" b="1" dirty="0"/>
              <a:t> </a:t>
            </a:r>
            <a:r>
              <a:rPr lang="en-US" sz="1000" b="1" dirty="0"/>
              <a:t>Type II</a:t>
            </a:r>
            <a:endParaRPr lang="en-US" sz="1000" dirty="0"/>
          </a:p>
          <a:p>
            <a:pPr marL="0" indent="-228600">
              <a:lnSpc>
                <a:spcPct val="125000"/>
              </a:lnSpc>
              <a:spcAft>
                <a:spcPts val="120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altLang="zh-CN" sz="1000" dirty="0"/>
              <a:t>S</a:t>
            </a:r>
            <a:r>
              <a:rPr lang="en-US" sz="1000" dirty="0"/>
              <a:t>tocks with the </a:t>
            </a:r>
            <a:r>
              <a:rPr lang="en-US" altLang="zh-CN" sz="1000" b="1" dirty="0"/>
              <a:t>one</a:t>
            </a:r>
            <a:r>
              <a:rPr lang="en-US" sz="1000" b="1" dirty="0"/>
              <a:t>-year investment horizon from 2019-06-02 to 2020-06-02</a:t>
            </a:r>
            <a:endParaRPr lang="en-US" sz="1000" dirty="0"/>
          </a:p>
          <a:p>
            <a:pPr marL="0" indent="-228600">
              <a:lnSpc>
                <a:spcPct val="125000"/>
              </a:lnSpc>
              <a:spcAft>
                <a:spcPts val="120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altLang="zh-CN" sz="1000" dirty="0"/>
              <a:t>P</a:t>
            </a:r>
            <a:r>
              <a:rPr lang="en-US" sz="1000" dirty="0"/>
              <a:t>redicted positive sentiment label as buying stock signal (+1), and negative as selling stock signal (-1)</a:t>
            </a:r>
            <a:endParaRPr lang="en-US" sz="11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D9E29-DD24-FFA6-554A-6EDF700099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93827" y="554636"/>
            <a:ext cx="3955798" cy="3920966"/>
          </a:xfrm>
        </p:spPr>
        <p:txBody>
          <a:bodyPr/>
          <a:lstStyle/>
          <a:p>
            <a:pPr marL="228600" indent="-228600">
              <a:lnSpc>
                <a:spcPct val="150000"/>
              </a:lnSpc>
              <a:buSzPts val="1200"/>
              <a:buFont typeface="+mj-lt"/>
              <a:buAutoNum type="alphaUcPeriod"/>
            </a:pPr>
            <a:r>
              <a:rPr lang="en-US" altLang="zh-CN" sz="1200" b="1" dirty="0"/>
              <a:t>Voting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for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stock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signal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each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day:</a:t>
            </a:r>
            <a:endParaRPr lang="en-US" sz="1200" b="1" dirty="0"/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200" dirty="0"/>
              <a:t>A</a:t>
            </a:r>
            <a:r>
              <a:rPr lang="en-US" sz="1200" dirty="0"/>
              <a:t>dd up headline signals for each stock today</a:t>
            </a:r>
            <a:r>
              <a:rPr lang="zh-CN" altLang="en-US" sz="1200" dirty="0"/>
              <a:t> </a:t>
            </a:r>
            <a:r>
              <a:rPr lang="en-US" altLang="zh-CN" sz="1200" dirty="0"/>
              <a:t>as</a:t>
            </a:r>
            <a:r>
              <a:rPr lang="zh-CN" altLang="en-US" sz="1200" dirty="0"/>
              <a:t> </a:t>
            </a:r>
            <a:r>
              <a:rPr lang="en-US" sz="1200" dirty="0"/>
              <a:t>“</a:t>
            </a:r>
            <a:r>
              <a:rPr lang="en-US" sz="1200" dirty="0" err="1"/>
              <a:t>Signal_Sum</a:t>
            </a:r>
            <a:r>
              <a:rPr lang="en-US" sz="1200" dirty="0"/>
              <a:t>”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next</a:t>
            </a:r>
            <a:r>
              <a:rPr lang="zh-CN" altLang="en-US" sz="1200" dirty="0"/>
              <a:t> </a:t>
            </a:r>
            <a:r>
              <a:rPr lang="en-US" altLang="zh-CN" sz="1200" dirty="0"/>
              <a:t>day</a:t>
            </a:r>
            <a:endParaRPr lang="en-US" sz="1200" dirty="0"/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Signal_0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/>
              <a:t>Buy</a:t>
            </a:r>
            <a:r>
              <a:rPr lang="zh-CN" altLang="en-US" sz="1200" dirty="0"/>
              <a:t> </a:t>
            </a:r>
            <a:r>
              <a:rPr lang="en-US" altLang="zh-CN" sz="1200" dirty="0"/>
              <a:t>stock</a:t>
            </a:r>
            <a:r>
              <a:rPr lang="zh-CN" altLang="en-US" sz="1200" dirty="0"/>
              <a:t> </a:t>
            </a:r>
            <a:r>
              <a:rPr lang="en-US" altLang="zh-CN" sz="1200" dirty="0"/>
              <a:t>with</a:t>
            </a:r>
            <a:r>
              <a:rPr lang="zh-CN" altLang="en-US" sz="1200" dirty="0"/>
              <a:t> </a:t>
            </a:r>
            <a:r>
              <a:rPr lang="en-US" altLang="zh-CN" sz="1200" dirty="0"/>
              <a:t>news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Signal_</a:t>
            </a:r>
            <a:r>
              <a:rPr lang="en-US" altLang="zh-CN" sz="1200" dirty="0"/>
              <a:t>1</a:t>
            </a:r>
            <a:r>
              <a:rPr lang="zh-CN" altLang="en-US" sz="1200" dirty="0"/>
              <a:t> </a:t>
            </a:r>
            <a:r>
              <a:rPr lang="en-US" altLang="zh-CN" sz="1200" dirty="0"/>
              <a:t>:</a:t>
            </a:r>
            <a:r>
              <a:rPr lang="zh-CN" altLang="en-US" sz="1200" dirty="0"/>
              <a:t> </a:t>
            </a:r>
            <a:r>
              <a:rPr lang="en-US" altLang="zh-CN" sz="1200" dirty="0"/>
              <a:t>Long</a:t>
            </a:r>
            <a:r>
              <a:rPr lang="zh-CN" altLang="en-US" sz="1200" dirty="0"/>
              <a:t> </a:t>
            </a:r>
            <a:r>
              <a:rPr lang="en-US" altLang="zh-CN" sz="1200" dirty="0"/>
              <a:t>Positive</a:t>
            </a:r>
            <a:r>
              <a:rPr lang="zh-CN" altLang="en-US" sz="1200" dirty="0"/>
              <a:t> </a:t>
            </a:r>
            <a:r>
              <a:rPr lang="en-US" sz="1200" dirty="0"/>
              <a:t>“</a:t>
            </a:r>
            <a:r>
              <a:rPr lang="en-US" sz="1200" dirty="0" err="1"/>
              <a:t>Signal_Sum</a:t>
            </a:r>
            <a:r>
              <a:rPr lang="en-US" sz="1200" dirty="0"/>
              <a:t>”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Signal_</a:t>
            </a:r>
            <a:r>
              <a:rPr lang="en-US" altLang="zh-CN" sz="1200" dirty="0"/>
              <a:t>2:</a:t>
            </a:r>
            <a:r>
              <a:rPr lang="zh-CN" altLang="en-US" sz="1200" dirty="0"/>
              <a:t> </a:t>
            </a:r>
            <a:r>
              <a:rPr lang="en-US" altLang="zh-CN" sz="1200" dirty="0"/>
              <a:t>Short</a:t>
            </a:r>
            <a:r>
              <a:rPr lang="zh-CN" altLang="en-US" sz="1200" dirty="0"/>
              <a:t> </a:t>
            </a:r>
            <a:r>
              <a:rPr lang="en-US" altLang="zh-CN" sz="1200" dirty="0"/>
              <a:t>Negative</a:t>
            </a:r>
            <a:r>
              <a:rPr lang="zh-CN" altLang="en-US" sz="1200" dirty="0"/>
              <a:t> </a:t>
            </a:r>
            <a:r>
              <a:rPr lang="en-US" sz="1200" dirty="0"/>
              <a:t>“</a:t>
            </a:r>
            <a:r>
              <a:rPr lang="en-US" sz="1200" dirty="0" err="1"/>
              <a:t>Signal_Sum</a:t>
            </a:r>
            <a:r>
              <a:rPr lang="en-US" sz="1200" dirty="0"/>
              <a:t>”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endParaRPr lang="en-US" sz="1200" dirty="0"/>
          </a:p>
          <a:p>
            <a:pPr marL="2286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lphaUcPeriod" startAt="2"/>
            </a:pPr>
            <a:r>
              <a:rPr lang="en-US" altLang="zh-CN" sz="1200" b="1" dirty="0"/>
              <a:t>Calculate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stock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weight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portfolio</a:t>
            </a:r>
            <a:r>
              <a:rPr lang="en-US" sz="1200" b="1" dirty="0"/>
              <a:t>: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u="sng" dirty="0"/>
              <a:t>Equally weighted</a:t>
            </a:r>
            <a:r>
              <a:rPr lang="en-US" sz="1200" dirty="0"/>
              <a:t> means to buy or sell at the same weight on the same day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u="sng" dirty="0"/>
              <a:t>Signal weighted</a:t>
            </a:r>
            <a:r>
              <a:rPr lang="en-US" sz="1200" dirty="0"/>
              <a:t> assumes more news indicates stronger sentiment, so </a:t>
            </a:r>
            <a:r>
              <a:rPr lang="en-US" altLang="zh-CN" sz="1200" dirty="0"/>
              <a:t>stocks</a:t>
            </a:r>
            <a:r>
              <a:rPr lang="zh-CN" altLang="en-US" sz="1200" dirty="0"/>
              <a:t> </a:t>
            </a:r>
            <a:r>
              <a:rPr lang="en-US" altLang="zh-CN" sz="1200" dirty="0"/>
              <a:t>are</a:t>
            </a:r>
            <a:r>
              <a:rPr lang="zh-CN" altLang="en-US" sz="1200" dirty="0"/>
              <a:t> </a:t>
            </a:r>
            <a:r>
              <a:rPr lang="en-US" sz="1200" dirty="0"/>
              <a:t>weighted on “</a:t>
            </a:r>
            <a:r>
              <a:rPr lang="en-US" sz="1200" dirty="0" err="1"/>
              <a:t>Signal_Sum</a:t>
            </a:r>
            <a:r>
              <a:rPr lang="en-US" sz="1200" dirty="0"/>
              <a:t>”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Sum of weights in one day = 1</a:t>
            </a:r>
            <a:r>
              <a:rPr lang="en-US" altLang="zh-CN" sz="1200" dirty="0"/>
              <a:t>00%</a:t>
            </a:r>
            <a:endParaRPr lang="en-US" sz="12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3C45B09-7D15-5170-8BFF-F0E672EFBD46}"/>
              </a:ext>
            </a:extLst>
          </p:cNvPr>
          <p:cNvSpPr txBox="1">
            <a:spLocks/>
          </p:cNvSpPr>
          <p:nvPr/>
        </p:nvSpPr>
        <p:spPr>
          <a:xfrm>
            <a:off x="294375" y="667898"/>
            <a:ext cx="4079100" cy="151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3200" dirty="0"/>
              <a:t>Trading</a:t>
            </a:r>
            <a:r>
              <a:rPr lang="zh-CN" altLang="en-US" sz="3200" dirty="0"/>
              <a:t> </a:t>
            </a:r>
            <a:r>
              <a:rPr lang="en-US" altLang="zh-CN" sz="3200" dirty="0"/>
              <a:t>Strategy</a:t>
            </a:r>
            <a:r>
              <a:rPr lang="zh-CN" altLang="en-US" sz="3200" dirty="0"/>
              <a:t> </a:t>
            </a:r>
            <a:r>
              <a:rPr lang="en-US" altLang="zh-CN" sz="3200" dirty="0"/>
              <a:t>Portfolio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Discrete</a:t>
            </a:r>
            <a:r>
              <a:rPr lang="zh-CN" altLang="en-US" sz="3200" dirty="0"/>
              <a:t> </a:t>
            </a:r>
            <a:r>
              <a:rPr lang="en-US" altLang="zh-CN" sz="3200" dirty="0"/>
              <a:t>Signal</a:t>
            </a:r>
            <a:endParaRPr lang="en-US" sz="3200" b="1" dirty="0"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6942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353635-B0FD-C1CF-3D23-2FBB483FE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75" y="2571750"/>
            <a:ext cx="3955800" cy="1647981"/>
          </a:xfrm>
        </p:spPr>
        <p:txBody>
          <a:bodyPr/>
          <a:lstStyle/>
          <a:p>
            <a:pPr marL="0" indent="-228600">
              <a:lnSpc>
                <a:spcPct val="125000"/>
              </a:lnSpc>
              <a:spcAft>
                <a:spcPts val="120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altLang="zh-CN" sz="1000" dirty="0"/>
              <a:t>I</a:t>
            </a:r>
            <a:r>
              <a:rPr lang="en-US" sz="1000" dirty="0"/>
              <a:t>mplemented a systematic equity trading strategy on test set headlines trained on </a:t>
            </a:r>
            <a:r>
              <a:rPr lang="en-US" altLang="zh-CN" sz="1000" b="1" dirty="0"/>
              <a:t>Label</a:t>
            </a:r>
            <a:r>
              <a:rPr lang="zh-CN" altLang="en-US" sz="1000" b="1" dirty="0"/>
              <a:t> </a:t>
            </a:r>
            <a:r>
              <a:rPr lang="en-US" sz="1000" b="1" dirty="0"/>
              <a:t>Type II</a:t>
            </a:r>
            <a:endParaRPr lang="en-US" sz="1000" dirty="0"/>
          </a:p>
          <a:p>
            <a:pPr marL="0" indent="-228600">
              <a:lnSpc>
                <a:spcPct val="125000"/>
              </a:lnSpc>
              <a:spcAft>
                <a:spcPts val="120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altLang="zh-CN" sz="1000" dirty="0"/>
              <a:t>S</a:t>
            </a:r>
            <a:r>
              <a:rPr lang="en-US" sz="1000" dirty="0"/>
              <a:t>tocks with the </a:t>
            </a:r>
            <a:r>
              <a:rPr lang="en-US" altLang="zh-CN" sz="1000" b="1" dirty="0"/>
              <a:t>one</a:t>
            </a:r>
            <a:r>
              <a:rPr lang="en-US" sz="1000" b="1" dirty="0"/>
              <a:t>-year investment horizon from 2019-06-02 to 2020-06-02</a:t>
            </a:r>
            <a:endParaRPr lang="en-US" sz="1000" dirty="0"/>
          </a:p>
          <a:p>
            <a:pPr marL="0" indent="-228600">
              <a:lnSpc>
                <a:spcPct val="125000"/>
              </a:lnSpc>
              <a:spcAft>
                <a:spcPts val="120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altLang="zh-CN" sz="1000" dirty="0"/>
              <a:t>P</a:t>
            </a:r>
            <a:r>
              <a:rPr lang="en-US" sz="1000" dirty="0"/>
              <a:t>redicted positive sentiment label as buying stock signal (+1), and negative as selling stock signal (-1)</a:t>
            </a:r>
            <a:endParaRPr lang="en-US" sz="11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D9E29-DD24-FFA6-554A-6EDF700099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93827" y="554636"/>
            <a:ext cx="3955798" cy="3920966"/>
          </a:xfrm>
        </p:spPr>
        <p:txBody>
          <a:bodyPr/>
          <a:lstStyle/>
          <a:p>
            <a:pPr marL="228600" indent="-228600">
              <a:lnSpc>
                <a:spcPct val="150000"/>
              </a:lnSpc>
              <a:buSzPts val="1200"/>
              <a:buFont typeface="+mj-lt"/>
              <a:buAutoNum type="alphaUcPeriod" startAt="3"/>
            </a:pPr>
            <a:r>
              <a:rPr lang="en-US" altLang="zh-CN" sz="1200" b="1" dirty="0"/>
              <a:t>Calculate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strategy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portfolio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return</a:t>
            </a:r>
            <a:r>
              <a:rPr lang="en-US" sz="1200" b="1" dirty="0"/>
              <a:t>: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200" dirty="0"/>
              <a:t>W</a:t>
            </a:r>
            <a:r>
              <a:rPr lang="en-US" sz="1200" dirty="0"/>
              <a:t>eighted average return of individual stocks that had news in one day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200" dirty="0"/>
              <a:t>P</a:t>
            </a:r>
            <a:r>
              <a:rPr lang="en-US" sz="1200" dirty="0"/>
              <a:t>lotted the cumulative return, obtained annualized return, Sharpe ratio and </a:t>
            </a:r>
            <a:r>
              <a:rPr lang="en-US" altLang="zh-CN" sz="1200" dirty="0"/>
              <a:t>MDD</a:t>
            </a:r>
            <a:r>
              <a:rPr lang="zh-CN" altLang="en-US" sz="1200" dirty="0"/>
              <a:t> </a:t>
            </a:r>
            <a:r>
              <a:rPr lang="en-US" sz="1200" dirty="0"/>
              <a:t>to evaluate performance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SzPts val="1200"/>
              <a:buNone/>
            </a:pPr>
            <a:endParaRPr lang="en-US" sz="1200" dirty="0"/>
          </a:p>
          <a:p>
            <a:pPr marL="0" indent="0">
              <a:lnSpc>
                <a:spcPct val="150000"/>
              </a:lnSpc>
              <a:buSzPts val="1200"/>
              <a:buNone/>
            </a:pPr>
            <a:r>
              <a:rPr lang="en-US" sz="1400" dirty="0"/>
              <a:t>In the followings, we implemented </a:t>
            </a:r>
            <a:r>
              <a:rPr lang="en-US" sz="1400" u="sng" dirty="0"/>
              <a:t>BERT + Random Forest and BERT + SVM models</a:t>
            </a:r>
            <a:r>
              <a:rPr lang="en-US" sz="1400" dirty="0"/>
              <a:t> </a:t>
            </a:r>
            <a:r>
              <a:rPr lang="en-US" altLang="zh-CN" sz="1400" dirty="0"/>
              <a:t>that</a:t>
            </a:r>
            <a:r>
              <a:rPr lang="zh-CN" altLang="en-US" sz="1400" dirty="0"/>
              <a:t> </a:t>
            </a:r>
            <a:r>
              <a:rPr lang="en-US" altLang="zh-CN" sz="1400" dirty="0"/>
              <a:t>have</a:t>
            </a:r>
            <a:r>
              <a:rPr lang="zh-CN" altLang="en-US" sz="1400" dirty="0"/>
              <a:t> </a:t>
            </a:r>
            <a:r>
              <a:rPr lang="en-US" sz="1400" dirty="0"/>
              <a:t>relatively higher test accuracy to </a:t>
            </a:r>
            <a:r>
              <a:rPr lang="en-US" sz="1400" u="sng" dirty="0"/>
              <a:t>predict</a:t>
            </a:r>
            <a:r>
              <a:rPr lang="en-US" sz="1400" dirty="0"/>
              <a:t> news sentiment and </a:t>
            </a:r>
            <a:r>
              <a:rPr lang="en-US" sz="1400" u="sng" dirty="0" err="1"/>
              <a:t>backtest</a:t>
            </a:r>
            <a:r>
              <a:rPr lang="en-US" sz="1400" dirty="0"/>
              <a:t> quantitative equity trading signals</a:t>
            </a:r>
            <a:r>
              <a:rPr lang="en-US" altLang="zh-CN" sz="1400" dirty="0"/>
              <a:t>.</a:t>
            </a: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1F03BD-7252-BCE3-4B44-F6335A96AC52}"/>
              </a:ext>
            </a:extLst>
          </p:cNvPr>
          <p:cNvSpPr txBox="1">
            <a:spLocks/>
          </p:cNvSpPr>
          <p:nvPr/>
        </p:nvSpPr>
        <p:spPr>
          <a:xfrm>
            <a:off x="294375" y="667898"/>
            <a:ext cx="4079100" cy="151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3200" dirty="0"/>
              <a:t>Trading</a:t>
            </a:r>
            <a:r>
              <a:rPr lang="zh-CN" altLang="en-US" sz="3200" dirty="0"/>
              <a:t> </a:t>
            </a:r>
            <a:r>
              <a:rPr lang="en-US" altLang="zh-CN" sz="3200" dirty="0"/>
              <a:t>Strategy</a:t>
            </a:r>
            <a:r>
              <a:rPr lang="zh-CN" altLang="en-US" sz="3200" dirty="0"/>
              <a:t> </a:t>
            </a:r>
            <a:r>
              <a:rPr lang="en-US" altLang="zh-CN" sz="3200" dirty="0"/>
              <a:t>Portfolio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Discrete</a:t>
            </a:r>
            <a:r>
              <a:rPr lang="zh-CN" altLang="en-US" sz="3200" dirty="0"/>
              <a:t> </a:t>
            </a:r>
            <a:r>
              <a:rPr lang="en-US" altLang="zh-CN" sz="3200" dirty="0"/>
              <a:t>Signal</a:t>
            </a:r>
            <a:endParaRPr lang="en-US" sz="3200" b="1" dirty="0"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24811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2FD1-BD14-E353-CB59-5A090166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8952"/>
            <a:ext cx="4132884" cy="1059300"/>
          </a:xfrm>
        </p:spPr>
        <p:txBody>
          <a:bodyPr/>
          <a:lstStyle/>
          <a:p>
            <a:pPr algn="ctr"/>
            <a:r>
              <a:rPr lang="en-US" altLang="zh-CN" sz="2000" dirty="0"/>
              <a:t>Equally</a:t>
            </a:r>
            <a:r>
              <a:rPr lang="en-US" sz="2000" dirty="0"/>
              <a:t> Weighted Portfolios with BERT + RF Model</a:t>
            </a: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8C75D8-E298-770C-2357-88F794448841}"/>
              </a:ext>
            </a:extLst>
          </p:cNvPr>
          <p:cNvSpPr txBox="1">
            <a:spLocks/>
          </p:cNvSpPr>
          <p:nvPr/>
        </p:nvSpPr>
        <p:spPr>
          <a:xfrm>
            <a:off x="4572000" y="358952"/>
            <a:ext cx="4260292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altLang="zh-CN" sz="2000" dirty="0"/>
              <a:t>Signal</a:t>
            </a:r>
            <a:r>
              <a:rPr lang="en-US" sz="2000" dirty="0"/>
              <a:t> Weighted Portfolios with BERT + RF Model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7FF59A-8235-280D-C49E-DED2D7B78785}"/>
              </a:ext>
            </a:extLst>
          </p:cNvPr>
          <p:cNvCxnSpPr>
            <a:cxnSpLocks/>
          </p:cNvCxnSpPr>
          <p:nvPr/>
        </p:nvCxnSpPr>
        <p:spPr>
          <a:xfrm>
            <a:off x="4506765" y="426408"/>
            <a:ext cx="0" cy="323831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AFD238-AC72-F0C8-1ECC-7C1A03DDB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671710"/>
            <a:ext cx="8520582" cy="846752"/>
          </a:xfrm>
        </p:spPr>
        <p:txBody>
          <a:bodyPr/>
          <a:lstStyle/>
          <a:p>
            <a:r>
              <a:rPr lang="en-US" altLang="zh-CN" b="1" dirty="0"/>
              <a:t>E</a:t>
            </a:r>
            <a:r>
              <a:rPr lang="en-US" b="1" dirty="0"/>
              <a:t>qually weighted portfolios perform better overall</a:t>
            </a:r>
            <a:r>
              <a:rPr lang="en-US" dirty="0"/>
              <a:t> than signal weighted ones</a:t>
            </a:r>
            <a:r>
              <a:rPr lang="en-US" altLang="zh-CN" dirty="0"/>
              <a:t>.</a:t>
            </a:r>
            <a:endParaRPr lang="en-US" dirty="0"/>
          </a:p>
          <a:p>
            <a:r>
              <a:rPr lang="en-US" b="1" dirty="0"/>
              <a:t>Strategy_1 is the best-performing strategy</a:t>
            </a:r>
            <a:r>
              <a:rPr lang="en-US" dirty="0"/>
              <a:t> with Sharpe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dirty="0"/>
              <a:t>1.7 and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cumulative return </a:t>
            </a:r>
            <a:r>
              <a:rPr lang="en-US" altLang="zh-CN" dirty="0"/>
              <a:t>over</a:t>
            </a:r>
            <a:r>
              <a:rPr lang="en-US" dirty="0"/>
              <a:t> 3</a:t>
            </a:r>
            <a:r>
              <a:rPr lang="en-US" altLang="zh-CN" dirty="0"/>
              <a:t>.</a:t>
            </a:r>
            <a:endParaRPr lang="en-US" dirty="0"/>
          </a:p>
          <a:p>
            <a:r>
              <a:rPr lang="en-US" altLang="zh-CN" dirty="0"/>
              <a:t>S</a:t>
            </a:r>
            <a:r>
              <a:rPr lang="en-US" dirty="0"/>
              <a:t>horting selling Strategy_2 is slightly weaker than Strategy_0, and </a:t>
            </a:r>
            <a:r>
              <a:rPr lang="en-US" b="1" dirty="0"/>
              <a:t>all three strategies beat S&amp;P 500. </a:t>
            </a:r>
          </a:p>
          <a:p>
            <a:endParaRPr lang="en-US" dirty="0"/>
          </a:p>
        </p:txBody>
      </p:sp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E7B10735-B424-11B3-983F-136A11C7F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19" y="1071385"/>
            <a:ext cx="3027045" cy="25933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7A3F5B49-6EB9-835D-0F80-94B6B3446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77" y="1071385"/>
            <a:ext cx="3039745" cy="25863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233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2FD1-BD14-E353-CB59-5A090166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8952"/>
            <a:ext cx="4132884" cy="1059300"/>
          </a:xfrm>
        </p:spPr>
        <p:txBody>
          <a:bodyPr/>
          <a:lstStyle/>
          <a:p>
            <a:pPr algn="ctr"/>
            <a:r>
              <a:rPr lang="en-US" altLang="zh-CN" sz="2000" dirty="0"/>
              <a:t>Equally</a:t>
            </a:r>
            <a:r>
              <a:rPr lang="en-US" sz="2000" dirty="0"/>
              <a:t> Weighted Portfolios with BERT + </a:t>
            </a:r>
            <a:r>
              <a:rPr lang="en-US" altLang="zh-CN" sz="2000" dirty="0"/>
              <a:t>SVM</a:t>
            </a:r>
            <a:r>
              <a:rPr lang="en-US" sz="2000" dirty="0"/>
              <a:t> Model</a:t>
            </a: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8C75D8-E298-770C-2357-88F794448841}"/>
              </a:ext>
            </a:extLst>
          </p:cNvPr>
          <p:cNvSpPr txBox="1">
            <a:spLocks/>
          </p:cNvSpPr>
          <p:nvPr/>
        </p:nvSpPr>
        <p:spPr>
          <a:xfrm>
            <a:off x="4572000" y="358952"/>
            <a:ext cx="4260292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altLang="zh-CN" sz="2000" dirty="0"/>
              <a:t>Signal</a:t>
            </a:r>
            <a:r>
              <a:rPr lang="en-US" sz="2000" dirty="0"/>
              <a:t> Weighted Portfolios with BERT + </a:t>
            </a:r>
            <a:r>
              <a:rPr lang="en-US" altLang="zh-CN" sz="2000" dirty="0"/>
              <a:t>SVM</a:t>
            </a:r>
            <a:r>
              <a:rPr lang="en-US" sz="2000" dirty="0"/>
              <a:t> Model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7FF59A-8235-280D-C49E-DED2D7B78785}"/>
              </a:ext>
            </a:extLst>
          </p:cNvPr>
          <p:cNvCxnSpPr>
            <a:cxnSpLocks/>
          </p:cNvCxnSpPr>
          <p:nvPr/>
        </p:nvCxnSpPr>
        <p:spPr>
          <a:xfrm>
            <a:off x="4506765" y="426408"/>
            <a:ext cx="0" cy="323831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AFD238-AC72-F0C8-1ECC-7C1A03DDB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671710"/>
            <a:ext cx="8520582" cy="846752"/>
          </a:xfrm>
        </p:spPr>
        <p:txBody>
          <a:bodyPr/>
          <a:lstStyle/>
          <a:p>
            <a:r>
              <a:rPr lang="en-US" b="1" dirty="0"/>
              <a:t>Strategy_1 outperforms when equally weighted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b="1" dirty="0"/>
              <a:t>s</a:t>
            </a:r>
            <a:r>
              <a:rPr lang="en-US" b="1" dirty="0"/>
              <a:t>hort selling Strategy_2 becomes the best signal weighted one </a:t>
            </a:r>
            <a:r>
              <a:rPr lang="en-US" dirty="0"/>
              <a:t>with Sharpe over 2.3 and cumulative return over 6. </a:t>
            </a:r>
          </a:p>
          <a:p>
            <a:r>
              <a:rPr lang="en-US" dirty="0"/>
              <a:t>Strategy_1 and Strategy_2 both </a:t>
            </a:r>
            <a:r>
              <a:rPr lang="en-US" b="1" dirty="0"/>
              <a:t>surpass baseline Strategy_0 more significantly with SVM classifier.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ADF0BB7-FB8D-03AA-4346-5116291C1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" y="1071385"/>
            <a:ext cx="3040380" cy="2574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F93F064-102C-A827-7607-1DCCC4335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91" y="1071385"/>
            <a:ext cx="3013710" cy="2583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1643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2FD1-BD14-E353-CB59-5A090166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8952"/>
            <a:ext cx="4132884" cy="1059300"/>
          </a:xfrm>
        </p:spPr>
        <p:txBody>
          <a:bodyPr/>
          <a:lstStyle/>
          <a:p>
            <a:pPr algn="ctr"/>
            <a:r>
              <a:rPr lang="en-US" altLang="zh-CN" sz="2000" dirty="0"/>
              <a:t>Equally</a:t>
            </a:r>
            <a:r>
              <a:rPr lang="en-US" sz="2000" dirty="0"/>
              <a:t> Weighted Portfolios with BERT + </a:t>
            </a:r>
            <a:r>
              <a:rPr lang="en-US" altLang="zh-CN" sz="2000" dirty="0"/>
              <a:t>SVM</a:t>
            </a:r>
            <a:r>
              <a:rPr lang="en-US" sz="2000" dirty="0"/>
              <a:t> Model</a:t>
            </a:r>
            <a:endParaRPr lang="en-US" sz="4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8C75D8-E298-770C-2357-88F794448841}"/>
              </a:ext>
            </a:extLst>
          </p:cNvPr>
          <p:cNvSpPr txBox="1">
            <a:spLocks/>
          </p:cNvSpPr>
          <p:nvPr/>
        </p:nvSpPr>
        <p:spPr>
          <a:xfrm>
            <a:off x="4572000" y="358952"/>
            <a:ext cx="4260292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altLang="zh-CN" sz="2000" dirty="0"/>
              <a:t>Signal</a:t>
            </a:r>
            <a:r>
              <a:rPr lang="en-US" sz="2000" dirty="0"/>
              <a:t> Weighted Portfolios with BERT + </a:t>
            </a:r>
            <a:r>
              <a:rPr lang="en-US" altLang="zh-CN" sz="2000" dirty="0"/>
              <a:t>SVM</a:t>
            </a:r>
            <a:r>
              <a:rPr lang="en-US" sz="2000" dirty="0"/>
              <a:t> Model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7FF59A-8235-280D-C49E-DED2D7B78785}"/>
              </a:ext>
            </a:extLst>
          </p:cNvPr>
          <p:cNvCxnSpPr>
            <a:cxnSpLocks/>
          </p:cNvCxnSpPr>
          <p:nvPr/>
        </p:nvCxnSpPr>
        <p:spPr>
          <a:xfrm>
            <a:off x="4506765" y="426408"/>
            <a:ext cx="0" cy="323831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AFD238-AC72-F0C8-1ECC-7C1A03DDB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671710"/>
            <a:ext cx="8520582" cy="846752"/>
          </a:xfrm>
        </p:spPr>
        <p:txBody>
          <a:bodyPr/>
          <a:lstStyle/>
          <a:p>
            <a:r>
              <a:rPr lang="en-US" dirty="0"/>
              <a:t>In conclusion, </a:t>
            </a:r>
            <a:r>
              <a:rPr lang="en-US" b="1" dirty="0"/>
              <a:t>Strategy_1 is more stable</a:t>
            </a:r>
            <a:r>
              <a:rPr lang="en-US" dirty="0"/>
              <a:t> and </a:t>
            </a:r>
            <a:r>
              <a:rPr lang="en-US" b="1" dirty="0"/>
              <a:t>BERT + SVM </a:t>
            </a:r>
            <a:r>
              <a:rPr lang="en-US" dirty="0"/>
              <a:t>model could improve strategy performance. </a:t>
            </a:r>
          </a:p>
          <a:p>
            <a:r>
              <a:rPr lang="en-US" b="1" dirty="0"/>
              <a:t>Strategy_2</a:t>
            </a:r>
            <a:r>
              <a:rPr lang="en-US" dirty="0"/>
              <a:t> had been the best-performing strategy</a:t>
            </a:r>
            <a:r>
              <a:rPr lang="zh-CN" altLang="en-US" dirty="0"/>
              <a:t> </a:t>
            </a:r>
            <a:r>
              <a:rPr lang="en-US" altLang="zh-CN" dirty="0"/>
              <a:t>once</a:t>
            </a:r>
            <a:r>
              <a:rPr lang="en-US" dirty="0"/>
              <a:t>, </a:t>
            </a:r>
            <a:r>
              <a:rPr lang="en-US" b="1" dirty="0"/>
              <a:t>reaching a cumulative return of over 10.</a:t>
            </a:r>
            <a:r>
              <a:rPr lang="en-US" dirty="0"/>
              <a:t>  </a:t>
            </a: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en-US" dirty="0"/>
              <a:t> dramatic fall in 2020</a:t>
            </a:r>
            <a:r>
              <a:rPr lang="zh-CN" altLang="en-US" dirty="0"/>
              <a:t> </a:t>
            </a:r>
            <a:r>
              <a:rPr lang="en-US" altLang="zh-CN" b="1" dirty="0"/>
              <a:t>(</a:t>
            </a:r>
            <a:r>
              <a:rPr lang="en-US" b="1" dirty="0"/>
              <a:t>incorrectly shorted growing stocks</a:t>
            </a:r>
            <a:r>
              <a:rPr lang="en-US" altLang="zh-CN" b="1" dirty="0"/>
              <a:t>)</a:t>
            </a:r>
            <a:r>
              <a:rPr lang="en-US" b="1" dirty="0"/>
              <a:t> </a:t>
            </a:r>
            <a:r>
              <a:rPr lang="en-US" dirty="0"/>
              <a:t>led to irreparable losses.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ADF0BB7-FB8D-03AA-4346-5116291C1E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" y="1071385"/>
            <a:ext cx="3040380" cy="2574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F93F064-102C-A827-7607-1DCCC4335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91" y="1071385"/>
            <a:ext cx="3013710" cy="2583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3847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75F08-D64A-285D-171D-671529E0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7E7AAA-4C64-FD55-4E50-248DB1F41E4A}"/>
              </a:ext>
            </a:extLst>
          </p:cNvPr>
          <p:cNvSpPr txBox="1">
            <a:spLocks/>
          </p:cNvSpPr>
          <p:nvPr/>
        </p:nvSpPr>
        <p:spPr>
          <a:xfrm>
            <a:off x="4309673" y="426408"/>
            <a:ext cx="4522627" cy="401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Built on above discrete signals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tried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u="sng" dirty="0"/>
              <a:t>continuous track</a:t>
            </a:r>
            <a:r>
              <a:rPr lang="en-US" altLang="zh-CN" u="sng" dirty="0"/>
              <a:t>ing</a:t>
            </a:r>
            <a:r>
              <a:rPr lang="zh-CN" altLang="en-US" u="sng" dirty="0"/>
              <a:t> </a:t>
            </a:r>
            <a:r>
              <a:rPr lang="en-US" altLang="zh-CN" u="sng" dirty="0"/>
              <a:t>on</a:t>
            </a:r>
            <a:r>
              <a:rPr lang="en-US" u="sng" dirty="0"/>
              <a:t> individual stock level to evaluate </a:t>
            </a:r>
            <a:r>
              <a:rPr lang="en-US" altLang="zh-CN" u="sng" dirty="0"/>
              <a:t>model</a:t>
            </a:r>
            <a:r>
              <a:rPr lang="zh-CN" altLang="en-US" u="sng" dirty="0"/>
              <a:t> </a:t>
            </a:r>
            <a:r>
              <a:rPr lang="en-US" u="sng" dirty="0"/>
              <a:t>performance</a:t>
            </a:r>
            <a:r>
              <a:rPr lang="en-US" altLang="zh-CN" u="sng" dirty="0"/>
              <a:t>s</a:t>
            </a:r>
            <a:r>
              <a:rPr lang="en-US" u="sng" dirty="0"/>
              <a:t> statistically</a:t>
            </a:r>
            <a:r>
              <a:rPr lang="en-US" dirty="0"/>
              <a:t>. </a:t>
            </a:r>
          </a:p>
          <a:p>
            <a:pPr>
              <a:spcAft>
                <a:spcPts val="600"/>
              </a:spcAft>
            </a:pPr>
            <a:r>
              <a:rPr lang="en-US" dirty="0"/>
              <a:t>Strategy_0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buy and hold </a:t>
            </a:r>
            <a:r>
              <a:rPr lang="en-US" altLang="zh-CN" dirty="0"/>
              <a:t>one</a:t>
            </a:r>
            <a:r>
              <a:rPr lang="en-US" dirty="0"/>
              <a:t> share of stock for the whole one-year period. </a:t>
            </a:r>
            <a:r>
              <a:rPr lang="en-US" altLang="zh-CN" dirty="0"/>
              <a:t>(Baseline)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Strategy_1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close long position on negative Signal_1</a:t>
            </a:r>
          </a:p>
          <a:p>
            <a:pPr>
              <a:spcAft>
                <a:spcPts val="600"/>
              </a:spcAft>
            </a:pPr>
            <a:r>
              <a:rPr lang="en-US" dirty="0"/>
              <a:t>Strategy_2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sell</a:t>
            </a:r>
            <a:r>
              <a:rPr 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dirty="0"/>
              <a:t>stock on negative Signal_2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BERT + R</a:t>
            </a:r>
            <a:r>
              <a:rPr lang="en-US" altLang="zh-CN" b="1" dirty="0"/>
              <a:t>F</a:t>
            </a:r>
            <a:r>
              <a:rPr lang="zh-CN" altLang="en-US" b="1" dirty="0"/>
              <a:t> </a:t>
            </a:r>
            <a:r>
              <a:rPr lang="en-US" altLang="zh-CN" b="1" dirty="0"/>
              <a:t>Model: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en-US" dirty="0"/>
              <a:t>8.14% of the </a:t>
            </a:r>
            <a:r>
              <a:rPr lang="en-US" altLang="zh-CN" dirty="0"/>
              <a:t>1</a:t>
            </a:r>
            <a:r>
              <a:rPr lang="en-US" dirty="0"/>
              <a:t>-year cumulative returns are enhanced by Strategy_1 and Strategy_2, compared to Strategy_0 baseline.</a:t>
            </a:r>
          </a:p>
          <a:p>
            <a:pPr>
              <a:spcAft>
                <a:spcPts val="600"/>
              </a:spcAft>
            </a:pPr>
            <a:r>
              <a:rPr lang="en-US" dirty="0"/>
              <a:t>Most stocks (</a:t>
            </a:r>
            <a:r>
              <a:rPr lang="en-US" altLang="zh-CN" dirty="0"/>
              <a:t>~</a:t>
            </a:r>
            <a:r>
              <a:rPr lang="en-US" dirty="0"/>
              <a:t>84.5%) remain</a:t>
            </a:r>
            <a:r>
              <a:rPr lang="en-US" altLang="zh-CN" dirty="0"/>
              <a:t>ed</a:t>
            </a:r>
            <a:r>
              <a:rPr lang="en-US" dirty="0"/>
              <a:t> the same, while nearly 7.34% bec</a:t>
            </a:r>
            <a:r>
              <a:rPr lang="en-US" altLang="zh-CN" dirty="0"/>
              <a:t>a</a:t>
            </a:r>
            <a:r>
              <a:rPr lang="en-US" dirty="0"/>
              <a:t>me worse than buy and hold.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C</a:t>
            </a:r>
            <a:r>
              <a:rPr lang="en-US" dirty="0"/>
              <a:t>orrectly detect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dirty="0"/>
              <a:t>dropping stock prices but also wrongly miss or make losses on rising stocks.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E4988-D72D-F844-DA0F-BB8C6EF4B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1745242"/>
            <a:ext cx="3368817" cy="960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48EE2-4675-251D-6D31-843371A86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8" y="3488879"/>
            <a:ext cx="3350399" cy="949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3D6849-6920-C267-25FC-E397C60EE70F}"/>
              </a:ext>
            </a:extLst>
          </p:cNvPr>
          <p:cNvSpPr txBox="1"/>
          <p:nvPr/>
        </p:nvSpPr>
        <p:spPr>
          <a:xfrm>
            <a:off x="311699" y="2945463"/>
            <a:ext cx="3368817" cy="3034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52400" algn="ctr">
              <a:lnSpc>
                <a:spcPct val="125000"/>
              </a:lnSpc>
              <a:spcAft>
                <a:spcPts val="600"/>
              </a:spcAft>
              <a:buClr>
                <a:srgbClr val="57068C"/>
              </a:buClr>
              <a:buSzPts val="1200"/>
            </a:pPr>
            <a:r>
              <a:rPr lang="en-US" altLang="zh-CN" sz="1200" b="1" dirty="0">
                <a:solidFill>
                  <a:srgbClr val="333333"/>
                </a:solidFill>
                <a:latin typeface="Montserrat"/>
                <a:sym typeface="Montserrat"/>
              </a:rPr>
              <a:t>%</a:t>
            </a:r>
            <a:r>
              <a:rPr lang="zh-CN" altLang="en-US" sz="1200" b="1" dirty="0">
                <a:solidFill>
                  <a:srgbClr val="333333"/>
                </a:solidFill>
                <a:latin typeface="Montserrat"/>
                <a:sym typeface="Montserrat"/>
              </a:rPr>
              <a:t> </a:t>
            </a:r>
            <a:r>
              <a:rPr lang="en-US" altLang="zh-CN" sz="1200" b="1" dirty="0">
                <a:solidFill>
                  <a:srgbClr val="333333"/>
                </a:solidFill>
                <a:latin typeface="Montserrat"/>
                <a:sym typeface="Montserrat"/>
              </a:rPr>
              <a:t>Results</a:t>
            </a:r>
            <a:r>
              <a:rPr lang="zh-CN" altLang="en-US" sz="1200" b="1" dirty="0">
                <a:solidFill>
                  <a:srgbClr val="333333"/>
                </a:solidFill>
                <a:latin typeface="Montserrat"/>
                <a:sym typeface="Montserrat"/>
              </a:rPr>
              <a:t> </a:t>
            </a:r>
            <a:r>
              <a:rPr lang="en-US" altLang="zh-CN" sz="1200" b="1" dirty="0">
                <a:solidFill>
                  <a:srgbClr val="333333"/>
                </a:solidFill>
                <a:latin typeface="Montserrat"/>
                <a:sym typeface="Montserrat"/>
              </a:rPr>
              <a:t>O</a:t>
            </a:r>
            <a:r>
              <a:rPr lang="en-US" sz="1200" b="1" dirty="0">
                <a:solidFill>
                  <a:srgbClr val="333333"/>
                </a:solidFill>
                <a:latin typeface="Montserrat"/>
                <a:sym typeface="Montserrat"/>
              </a:rPr>
              <a:t>ut of 4131 </a:t>
            </a:r>
            <a:r>
              <a:rPr lang="en-US" altLang="zh-CN" sz="1200" b="1" dirty="0">
                <a:solidFill>
                  <a:srgbClr val="333333"/>
                </a:solidFill>
                <a:latin typeface="Montserrat"/>
                <a:sym typeface="Montserrat"/>
              </a:rPr>
              <a:t>S</a:t>
            </a:r>
            <a:r>
              <a:rPr lang="en-US" sz="1200" b="1" dirty="0">
                <a:solidFill>
                  <a:srgbClr val="333333"/>
                </a:solidFill>
                <a:latin typeface="Montserrat"/>
                <a:sym typeface="Montserrat"/>
              </a:rPr>
              <a:t>tocks</a:t>
            </a:r>
          </a:p>
        </p:txBody>
      </p:sp>
    </p:spTree>
    <p:extLst>
      <p:ext uri="{BB962C8B-B14F-4D97-AF65-F5344CB8AC3E}">
        <p14:creationId xmlns:p14="http://schemas.microsoft.com/office/powerpoint/2010/main" val="144316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75F08-D64A-285D-171D-671529E0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Tracking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87E7AAA-4C64-FD55-4E50-248DB1F41E4A}"/>
              </a:ext>
            </a:extLst>
          </p:cNvPr>
          <p:cNvSpPr txBox="1">
            <a:spLocks/>
          </p:cNvSpPr>
          <p:nvPr/>
        </p:nvSpPr>
        <p:spPr>
          <a:xfrm>
            <a:off x="4309673" y="426408"/>
            <a:ext cx="4522627" cy="401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Built on above discrete signals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tried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u="sng" dirty="0"/>
              <a:t>continuous track</a:t>
            </a:r>
            <a:r>
              <a:rPr lang="en-US" altLang="zh-CN" u="sng" dirty="0"/>
              <a:t>ing</a:t>
            </a:r>
            <a:r>
              <a:rPr lang="zh-CN" altLang="en-US" u="sng" dirty="0"/>
              <a:t> </a:t>
            </a:r>
            <a:r>
              <a:rPr lang="en-US" altLang="zh-CN" u="sng" dirty="0"/>
              <a:t>on</a:t>
            </a:r>
            <a:r>
              <a:rPr lang="en-US" u="sng" dirty="0"/>
              <a:t> individual stock level to evaluate </a:t>
            </a:r>
            <a:r>
              <a:rPr lang="en-US" altLang="zh-CN" u="sng" dirty="0"/>
              <a:t>model</a:t>
            </a:r>
            <a:r>
              <a:rPr lang="zh-CN" altLang="en-US" u="sng" dirty="0"/>
              <a:t> </a:t>
            </a:r>
            <a:r>
              <a:rPr lang="en-US" u="sng" dirty="0"/>
              <a:t>performance</a:t>
            </a:r>
            <a:r>
              <a:rPr lang="en-US" altLang="zh-CN" u="sng" dirty="0"/>
              <a:t>s</a:t>
            </a:r>
            <a:r>
              <a:rPr lang="en-US" u="sng" dirty="0"/>
              <a:t> statistically</a:t>
            </a:r>
            <a:r>
              <a:rPr lang="en-US" dirty="0"/>
              <a:t>. </a:t>
            </a:r>
          </a:p>
          <a:p>
            <a:pPr>
              <a:spcAft>
                <a:spcPts val="600"/>
              </a:spcAft>
            </a:pPr>
            <a:r>
              <a:rPr lang="en-US" dirty="0"/>
              <a:t>Strategy_0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buy and hold </a:t>
            </a:r>
            <a:r>
              <a:rPr lang="en-US" altLang="zh-CN" dirty="0"/>
              <a:t>one</a:t>
            </a:r>
            <a:r>
              <a:rPr lang="en-US" dirty="0"/>
              <a:t> share of stock for the whole one-year period. </a:t>
            </a:r>
            <a:r>
              <a:rPr lang="en-US" altLang="zh-CN" dirty="0"/>
              <a:t>(Baseline)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Strategy_1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dirty="0"/>
              <a:t>close long position on negative Signal_1</a:t>
            </a:r>
          </a:p>
          <a:p>
            <a:pPr>
              <a:spcAft>
                <a:spcPts val="600"/>
              </a:spcAft>
            </a:pPr>
            <a:r>
              <a:rPr lang="en-US" dirty="0"/>
              <a:t>Strategy_2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sell</a:t>
            </a:r>
            <a:r>
              <a:rPr 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dirty="0"/>
              <a:t>stock on negative Signal_2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BERT + SVM Model</a:t>
            </a:r>
            <a:r>
              <a:rPr lang="en-US" altLang="zh-CN" b="1" dirty="0"/>
              <a:t>:</a:t>
            </a:r>
            <a:r>
              <a:rPr lang="en-US" dirty="0"/>
              <a:t> </a:t>
            </a:r>
            <a:r>
              <a:rPr lang="en-US" altLang="zh-CN" dirty="0"/>
              <a:t>B</a:t>
            </a:r>
            <a:r>
              <a:rPr lang="en-US" dirty="0"/>
              <a:t>oth </a:t>
            </a:r>
            <a:r>
              <a:rPr lang="en-US" altLang="zh-CN" dirty="0"/>
              <a:t>%</a:t>
            </a:r>
            <a:r>
              <a:rPr lang="en-US" dirty="0"/>
              <a:t> of stocks improved and deteriorated increased by over 0.2%, while </a:t>
            </a:r>
            <a:r>
              <a:rPr lang="en-US" altLang="zh-CN" dirty="0"/>
              <a:t>%</a:t>
            </a:r>
            <a:r>
              <a:rPr lang="zh-CN" altLang="en-US" dirty="0"/>
              <a:t> </a:t>
            </a:r>
            <a:r>
              <a:rPr lang="en-US" dirty="0"/>
              <a:t>of stock unchanged decreased by 0.5%.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E</a:t>
            </a:r>
            <a:r>
              <a:rPr lang="en-US" dirty="0"/>
              <a:t>nhancement brought by Strategy_1 and 2 is more significant than downside caused by wrongly predicted signals.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C</a:t>
            </a:r>
            <a:r>
              <a:rPr lang="en-US" dirty="0"/>
              <a:t>ritical to further reduce the error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E4988-D72D-F844-DA0F-BB8C6EF4B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1745242"/>
            <a:ext cx="3368817" cy="9602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48EE2-4675-251D-6D31-843371A86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8" y="3488879"/>
            <a:ext cx="3350399" cy="949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3D6849-6920-C267-25FC-E397C60EE70F}"/>
              </a:ext>
            </a:extLst>
          </p:cNvPr>
          <p:cNvSpPr txBox="1"/>
          <p:nvPr/>
        </p:nvSpPr>
        <p:spPr>
          <a:xfrm>
            <a:off x="311699" y="2945463"/>
            <a:ext cx="3368817" cy="3034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52400" algn="ctr">
              <a:lnSpc>
                <a:spcPct val="125000"/>
              </a:lnSpc>
              <a:spcAft>
                <a:spcPts val="600"/>
              </a:spcAft>
              <a:buClr>
                <a:srgbClr val="57068C"/>
              </a:buClr>
              <a:buSzPts val="1200"/>
            </a:pPr>
            <a:r>
              <a:rPr lang="en-US" altLang="zh-CN" sz="1200" b="1" dirty="0">
                <a:solidFill>
                  <a:srgbClr val="333333"/>
                </a:solidFill>
                <a:latin typeface="Montserrat"/>
                <a:sym typeface="Montserrat"/>
              </a:rPr>
              <a:t>%</a:t>
            </a:r>
            <a:r>
              <a:rPr lang="zh-CN" altLang="en-US" sz="1200" b="1" dirty="0">
                <a:solidFill>
                  <a:srgbClr val="333333"/>
                </a:solidFill>
                <a:latin typeface="Montserrat"/>
                <a:sym typeface="Montserrat"/>
              </a:rPr>
              <a:t> </a:t>
            </a:r>
            <a:r>
              <a:rPr lang="en-US" altLang="zh-CN" sz="1200" b="1" dirty="0">
                <a:solidFill>
                  <a:srgbClr val="333333"/>
                </a:solidFill>
                <a:latin typeface="Montserrat"/>
                <a:sym typeface="Montserrat"/>
              </a:rPr>
              <a:t>Results</a:t>
            </a:r>
            <a:r>
              <a:rPr lang="zh-CN" altLang="en-US" sz="1200" b="1" dirty="0">
                <a:solidFill>
                  <a:srgbClr val="333333"/>
                </a:solidFill>
                <a:latin typeface="Montserrat"/>
                <a:sym typeface="Montserrat"/>
              </a:rPr>
              <a:t> </a:t>
            </a:r>
            <a:r>
              <a:rPr lang="en-US" altLang="zh-CN" sz="1200" b="1" dirty="0">
                <a:solidFill>
                  <a:srgbClr val="333333"/>
                </a:solidFill>
                <a:latin typeface="Montserrat"/>
                <a:sym typeface="Montserrat"/>
              </a:rPr>
              <a:t>O</a:t>
            </a:r>
            <a:r>
              <a:rPr lang="en-US" sz="1200" b="1" dirty="0">
                <a:solidFill>
                  <a:srgbClr val="333333"/>
                </a:solidFill>
                <a:latin typeface="Montserrat"/>
                <a:sym typeface="Montserrat"/>
              </a:rPr>
              <a:t>ut of 4131 </a:t>
            </a:r>
            <a:r>
              <a:rPr lang="en-US" altLang="zh-CN" sz="1200" b="1" dirty="0">
                <a:solidFill>
                  <a:srgbClr val="333333"/>
                </a:solidFill>
                <a:latin typeface="Montserrat"/>
                <a:sym typeface="Montserrat"/>
              </a:rPr>
              <a:t>S</a:t>
            </a:r>
            <a:r>
              <a:rPr lang="en-US" sz="1200" b="1" dirty="0">
                <a:solidFill>
                  <a:srgbClr val="333333"/>
                </a:solidFill>
                <a:latin typeface="Montserrat"/>
                <a:sym typeface="Montserrat"/>
              </a:rPr>
              <a:t>tocks</a:t>
            </a:r>
          </a:p>
        </p:txBody>
      </p:sp>
    </p:spTree>
    <p:extLst>
      <p:ext uri="{BB962C8B-B14F-4D97-AF65-F5344CB8AC3E}">
        <p14:creationId xmlns:p14="http://schemas.microsoft.com/office/powerpoint/2010/main" val="413238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699" y="416883"/>
            <a:ext cx="5821225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endParaRPr dirty="0"/>
          </a:p>
        </p:txBody>
      </p:sp>
      <p:cxnSp>
        <p:nvCxnSpPr>
          <p:cNvPr id="6" name="Google Shape;151;p25">
            <a:extLst>
              <a:ext uri="{FF2B5EF4-FFF2-40B4-BE49-F238E27FC236}">
                <a16:creationId xmlns:a16="http://schemas.microsoft.com/office/drawing/2014/main" id="{4B24E35D-58CF-D142-87B1-CF3E081DBA7F}"/>
              </a:ext>
            </a:extLst>
          </p:cNvPr>
          <p:cNvCxnSpPr/>
          <p:nvPr/>
        </p:nvCxnSpPr>
        <p:spPr>
          <a:xfrm>
            <a:off x="418229" y="1034614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0;p20">
            <a:extLst>
              <a:ext uri="{FF2B5EF4-FFF2-40B4-BE49-F238E27FC236}">
                <a16:creationId xmlns:a16="http://schemas.microsoft.com/office/drawing/2014/main" id="{C860408E-50CA-C652-FF73-2195E21CB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256260"/>
            <a:ext cx="8100781" cy="3258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Machine learning (ML) and Natural Language Processing (NLP) have been developing for wide use in many areas. In this project, we applied and </a:t>
            </a:r>
            <a:r>
              <a:rPr lang="en-US" b="1" dirty="0"/>
              <a:t>compared various ML and NLP techniques through building sentiment classification models</a:t>
            </a:r>
            <a:r>
              <a:rPr lang="en-US" dirty="0"/>
              <a:t> on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recent financial news headlines data from Kaggle</a:t>
            </a:r>
            <a:r>
              <a:rPr lang="en-US" dirty="0"/>
              <a:t>. 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We referred to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huggingface (2022) transformers pipeline</a:t>
            </a:r>
            <a:r>
              <a:rPr lang="en-US" dirty="0"/>
              <a:t> and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Sentence Transformer pretrained model</a:t>
            </a:r>
            <a:r>
              <a:rPr lang="en-US" dirty="0"/>
              <a:t> (Reimers, 2022) to conduct </a:t>
            </a:r>
            <a:r>
              <a:rPr lang="en-US" b="1" dirty="0"/>
              <a:t>NLP like text preprocessing, sentiment analysis, and word embedding using both TF-IDF </a:t>
            </a:r>
            <a:r>
              <a:rPr lang="en-US" dirty="0"/>
              <a:t>(Term Frequency-Inverse Document Frequency) </a:t>
            </a:r>
            <a:r>
              <a:rPr lang="en-US" b="1" dirty="0"/>
              <a:t>and BERT </a:t>
            </a:r>
            <a:r>
              <a:rPr lang="en-US" dirty="0"/>
              <a:t>(Bidirectional Encoder Representations from Transformers). 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Apart from above, we also </a:t>
            </a: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fine-tuned</a:t>
            </a:r>
            <a:r>
              <a:rPr lang="en-US" dirty="0"/>
              <a:t> (Tran, 2020) different ML models, including </a:t>
            </a:r>
            <a:r>
              <a:rPr lang="en-US" b="1" dirty="0"/>
              <a:t>Naive Bayes and Random Forest</a:t>
            </a:r>
            <a:r>
              <a:rPr lang="en-US" dirty="0"/>
              <a:t>, to see how we can efficiently classify the sentiment of financial big data, and </a:t>
            </a:r>
            <a:r>
              <a:rPr lang="en-US" b="1" dirty="0"/>
              <a:t>transform such sentimental results into quantitative trading signals.</a:t>
            </a:r>
          </a:p>
          <a:p>
            <a:pPr marL="0" indent="0">
              <a:buNone/>
            </a:pPr>
            <a:endParaRPr lang="en-US" altLang="zh-C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871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699" y="416883"/>
            <a:ext cx="5821225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  <a:endParaRPr dirty="0"/>
          </a:p>
        </p:txBody>
      </p:sp>
      <p:cxnSp>
        <p:nvCxnSpPr>
          <p:cNvPr id="6" name="Google Shape;151;p25">
            <a:extLst>
              <a:ext uri="{FF2B5EF4-FFF2-40B4-BE49-F238E27FC236}">
                <a16:creationId xmlns:a16="http://schemas.microsoft.com/office/drawing/2014/main" id="{4B24E35D-58CF-D142-87B1-CF3E081DBA7F}"/>
              </a:ext>
            </a:extLst>
          </p:cNvPr>
          <p:cNvCxnSpPr/>
          <p:nvPr/>
        </p:nvCxnSpPr>
        <p:spPr>
          <a:xfrm>
            <a:off x="418229" y="1034614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10;p20">
            <a:extLst>
              <a:ext uri="{FF2B5EF4-FFF2-40B4-BE49-F238E27FC236}">
                <a16:creationId xmlns:a16="http://schemas.microsoft.com/office/drawing/2014/main" id="{C860408E-50CA-C652-FF73-2195E21CB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256259"/>
            <a:ext cx="8100781" cy="3195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400" dirty="0"/>
              <a:t>See</a:t>
            </a:r>
            <a:r>
              <a:rPr lang="zh-CN" altLang="en-US" sz="1400" dirty="0"/>
              <a:t> </a:t>
            </a:r>
            <a:r>
              <a:rPr lang="en-US" altLang="zh-CN" sz="1400" dirty="0"/>
              <a:t>if</a:t>
            </a:r>
            <a:r>
              <a:rPr lang="zh-CN" altLang="en-US" sz="1400" dirty="0"/>
              <a:t> </a:t>
            </a:r>
            <a:r>
              <a:rPr lang="en-US" altLang="zh-CN" sz="1400" dirty="0"/>
              <a:t>i</a:t>
            </a:r>
            <a:r>
              <a:rPr lang="en-US" sz="1400" dirty="0"/>
              <a:t>mbalanced target label </a:t>
            </a:r>
            <a:r>
              <a:rPr lang="en-US" altLang="zh-CN" sz="1400" dirty="0"/>
              <a:t>affect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accuracy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classification</a:t>
            </a:r>
            <a:r>
              <a:rPr lang="zh-CN" altLang="en-US" sz="1400" dirty="0"/>
              <a:t> </a:t>
            </a:r>
            <a:r>
              <a:rPr lang="en-US" altLang="zh-CN" sz="1400" dirty="0"/>
              <a:t>model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400" dirty="0"/>
              <a:t>I</a:t>
            </a:r>
            <a:r>
              <a:rPr lang="en-US" sz="1400" dirty="0"/>
              <a:t>nclude </a:t>
            </a:r>
            <a:r>
              <a:rPr lang="en-US" altLang="zh-CN" sz="1400" dirty="0"/>
              <a:t>“</a:t>
            </a:r>
            <a:r>
              <a:rPr lang="en-US" sz="1400" dirty="0"/>
              <a:t>neutral</a:t>
            </a:r>
            <a:r>
              <a:rPr lang="en-US" altLang="zh-CN" sz="1400" dirty="0"/>
              <a:t>”</a:t>
            </a:r>
            <a:r>
              <a:rPr lang="zh-CN" altLang="en-US" sz="1400" dirty="0"/>
              <a:t> </a:t>
            </a:r>
            <a:r>
              <a:rPr lang="en-US" altLang="zh-CN" sz="1400" dirty="0"/>
              <a:t>sentiment</a:t>
            </a:r>
            <a:r>
              <a:rPr lang="en-US" sz="1400" dirty="0"/>
              <a:t> and have 3 classes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labels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sz="1400" dirty="0"/>
              <a:t>buy, hold,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sz="1400" dirty="0"/>
              <a:t>sell</a:t>
            </a:r>
            <a:r>
              <a:rPr lang="zh-CN" altLang="en-US" sz="1400" dirty="0"/>
              <a:t> </a:t>
            </a:r>
            <a:r>
              <a:rPr lang="en-US" altLang="zh-CN" sz="1400" dirty="0"/>
              <a:t>stocks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400" dirty="0"/>
              <a:t>Try next n-day return instead of next 1-day return as label, and distinguish</a:t>
            </a:r>
            <a:r>
              <a:rPr lang="zh-CN" altLang="en-US" sz="1400" dirty="0"/>
              <a:t> </a:t>
            </a:r>
            <a:r>
              <a:rPr lang="en-US" altLang="zh-CN" sz="1400" dirty="0"/>
              <a:t>between</a:t>
            </a:r>
            <a:r>
              <a:rPr lang="zh-CN" altLang="en-US" sz="1400" dirty="0"/>
              <a:t> </a:t>
            </a:r>
            <a:r>
              <a:rPr lang="en-US" sz="1400" dirty="0"/>
              <a:t>long-term effect and short-term effect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news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400" dirty="0">
                <a:solidFill>
                  <a:srgbClr val="333333"/>
                </a:solidFill>
                <a:latin typeface="Montserrat"/>
                <a:sym typeface="Montserrat"/>
              </a:rPr>
              <a:t>A</a:t>
            </a:r>
            <a:r>
              <a:rPr lang="en-US" sz="1400" dirty="0">
                <a:solidFill>
                  <a:srgbClr val="333333"/>
                </a:solidFill>
                <a:latin typeface="Montserrat"/>
                <a:sym typeface="Montserrat"/>
              </a:rPr>
              <a:t>djust</a:t>
            </a:r>
            <a:r>
              <a:rPr lang="zh-CN" altLang="en-US" sz="1400" dirty="0">
                <a:solidFill>
                  <a:srgbClr val="333333"/>
                </a:solidFill>
                <a:latin typeface="Montserrat"/>
                <a:sym typeface="Montserrat"/>
              </a:rPr>
              <a:t> </a:t>
            </a:r>
            <a:r>
              <a:rPr lang="en-US" altLang="zh-CN" sz="1400" dirty="0">
                <a:solidFill>
                  <a:srgbClr val="333333"/>
                </a:solidFill>
                <a:latin typeface="Montserrat"/>
                <a:sym typeface="Montserrat"/>
              </a:rPr>
              <a:t>models</a:t>
            </a:r>
            <a:r>
              <a:rPr lang="zh-CN" altLang="en-US" sz="1400" dirty="0">
                <a:solidFill>
                  <a:srgbClr val="333333"/>
                </a:solidFill>
                <a:latin typeface="Montserrat"/>
                <a:sym typeface="Montserrat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Montserrat"/>
                <a:sym typeface="Montserrat"/>
              </a:rPr>
              <a:t>to </a:t>
            </a:r>
            <a:r>
              <a:rPr lang="en-US" altLang="zh-CN" sz="1400" dirty="0">
                <a:solidFill>
                  <a:srgbClr val="333333"/>
                </a:solidFill>
                <a:latin typeface="Montserrat"/>
                <a:sym typeface="Montserrat"/>
              </a:rPr>
              <a:t>further</a:t>
            </a:r>
            <a:r>
              <a:rPr lang="zh-CN" altLang="en-US" sz="1400" dirty="0">
                <a:solidFill>
                  <a:srgbClr val="333333"/>
                </a:solidFill>
                <a:latin typeface="Montserrat"/>
                <a:sym typeface="Montserrat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Montserrat"/>
                <a:sym typeface="Montserrat"/>
              </a:rPr>
              <a:t>decrease the probability of wrong</a:t>
            </a:r>
            <a:r>
              <a:rPr lang="en-US" altLang="zh-CN" sz="1400" dirty="0"/>
              <a:t>ly</a:t>
            </a:r>
            <a:r>
              <a:rPr lang="zh-CN" altLang="en-US" sz="1400" dirty="0"/>
              <a:t> </a:t>
            </a:r>
            <a:r>
              <a:rPr lang="en-US" altLang="zh-CN" sz="1400" dirty="0"/>
              <a:t>predicted</a:t>
            </a:r>
            <a:r>
              <a:rPr lang="zh-CN" altLang="en-US" sz="1400" dirty="0"/>
              <a:t> </a:t>
            </a:r>
            <a:r>
              <a:rPr lang="en-US" altLang="zh-CN" sz="1400" dirty="0"/>
              <a:t>sentiment</a:t>
            </a:r>
            <a:r>
              <a:rPr lang="zh-CN" altLang="en-US" sz="1400" dirty="0"/>
              <a:t> </a:t>
            </a:r>
            <a:r>
              <a:rPr lang="en-US" altLang="zh-CN" sz="1400" dirty="0"/>
              <a:t>label,</a:t>
            </a:r>
            <a:r>
              <a:rPr lang="zh-CN" altLang="en-US" sz="1400" dirty="0"/>
              <a:t> </a:t>
            </a:r>
            <a:r>
              <a:rPr lang="en-US" altLang="zh-CN" sz="1400" dirty="0"/>
              <a:t>as</a:t>
            </a:r>
            <a:r>
              <a:rPr lang="zh-CN" altLang="en-US" sz="1400" dirty="0"/>
              <a:t> </a:t>
            </a:r>
            <a:r>
              <a:rPr lang="en-US" altLang="zh-CN" sz="1400" dirty="0"/>
              <a:t>well</a:t>
            </a:r>
            <a:r>
              <a:rPr lang="zh-CN" altLang="en-US" sz="1400" dirty="0"/>
              <a:t> </a:t>
            </a:r>
            <a:r>
              <a:rPr lang="en-US" altLang="zh-CN" sz="1400" dirty="0"/>
              <a:t>as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incorrect</a:t>
            </a:r>
            <a:r>
              <a:rPr lang="zh-CN" altLang="en-US" sz="1400" dirty="0"/>
              <a:t> </a:t>
            </a:r>
            <a:r>
              <a:rPr lang="en-US" altLang="zh-CN" sz="1400" dirty="0"/>
              <a:t>stock</a:t>
            </a:r>
            <a:r>
              <a:rPr lang="zh-CN" altLang="en-US" sz="1400" dirty="0"/>
              <a:t> </a:t>
            </a:r>
            <a:r>
              <a:rPr lang="en-US" altLang="zh-CN" sz="1400" dirty="0"/>
              <a:t>trading</a:t>
            </a:r>
            <a:r>
              <a:rPr lang="zh-CN" altLang="en-US" sz="1400" dirty="0"/>
              <a:t> </a:t>
            </a:r>
            <a:r>
              <a:rPr lang="en-US" altLang="zh-CN" sz="1400" dirty="0"/>
              <a:t>signals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400" dirty="0"/>
              <a:t>Develop</a:t>
            </a:r>
            <a:r>
              <a:rPr lang="zh-CN" altLang="en-US" sz="1400" dirty="0"/>
              <a:t> </a:t>
            </a:r>
            <a:r>
              <a:rPr lang="en-US" altLang="zh-CN" sz="1400" dirty="0"/>
              <a:t>more</a:t>
            </a:r>
            <a:r>
              <a:rPr lang="zh-CN" altLang="en-US" sz="1400" dirty="0"/>
              <a:t> </a:t>
            </a:r>
            <a:r>
              <a:rPr lang="en-US" altLang="zh-CN" sz="1400" dirty="0"/>
              <a:t>reasonable</a:t>
            </a:r>
            <a:r>
              <a:rPr lang="zh-CN" altLang="en-US" sz="1400" dirty="0"/>
              <a:t> </a:t>
            </a:r>
            <a:r>
              <a:rPr lang="en-US" altLang="zh-CN" sz="1400" dirty="0"/>
              <a:t>or</a:t>
            </a:r>
            <a:r>
              <a:rPr lang="zh-CN" altLang="en-US" sz="1400" dirty="0"/>
              <a:t> </a:t>
            </a:r>
            <a:r>
              <a:rPr lang="en-US" altLang="zh-CN" sz="1400" dirty="0"/>
              <a:t>complicated</a:t>
            </a:r>
            <a:r>
              <a:rPr lang="zh-CN" altLang="en-US" sz="1400" dirty="0"/>
              <a:t> </a:t>
            </a:r>
            <a:r>
              <a:rPr lang="en-US" altLang="zh-CN" sz="1400" dirty="0"/>
              <a:t>strategy</a:t>
            </a:r>
            <a:r>
              <a:rPr lang="zh-CN" altLang="en-US" sz="1400" dirty="0"/>
              <a:t> </a:t>
            </a:r>
            <a:r>
              <a:rPr lang="en-US" altLang="zh-CN" sz="1400" dirty="0"/>
              <a:t>portfolios</a:t>
            </a:r>
            <a:r>
              <a:rPr lang="zh-CN" altLang="en-US" sz="1400" dirty="0"/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/>
              <a:t>investing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US" sz="1400" dirty="0"/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US" sz="1400" dirty="0"/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US" altLang="zh-CN" sz="1400" dirty="0"/>
          </a:p>
          <a:p>
            <a:pPr marL="285750" indent="-285750">
              <a:lnSpc>
                <a:spcPct val="150000"/>
              </a:lnSpc>
              <a:spcAft>
                <a:spcPts val="1200"/>
              </a:spcAft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213053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699" y="416883"/>
            <a:ext cx="5821225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Reference</a:t>
            </a:r>
            <a:endParaRPr dirty="0"/>
          </a:p>
        </p:txBody>
      </p:sp>
      <p:cxnSp>
        <p:nvCxnSpPr>
          <p:cNvPr id="6" name="Google Shape;151;p25">
            <a:extLst>
              <a:ext uri="{FF2B5EF4-FFF2-40B4-BE49-F238E27FC236}">
                <a16:creationId xmlns:a16="http://schemas.microsoft.com/office/drawing/2014/main" id="{4B24E35D-58CF-D142-87B1-CF3E081DBA7F}"/>
              </a:ext>
            </a:extLst>
          </p:cNvPr>
          <p:cNvCxnSpPr/>
          <p:nvPr/>
        </p:nvCxnSpPr>
        <p:spPr>
          <a:xfrm>
            <a:off x="418229" y="1034614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1ADA81-7541-1FA7-2810-30B557CB0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37447"/>
            <a:ext cx="8520601" cy="3344605"/>
          </a:xfrm>
        </p:spPr>
        <p:txBody>
          <a:bodyPr/>
          <a:lstStyle/>
          <a:p>
            <a:pPr marL="15240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050" dirty="0"/>
              <a:t>[1]	</a:t>
            </a:r>
            <a:r>
              <a:rPr lang="en-US" sz="1050" dirty="0" err="1"/>
              <a:t>Araci</a:t>
            </a:r>
            <a:r>
              <a:rPr lang="en-US" sz="1050" dirty="0"/>
              <a:t>, D. (2019). </a:t>
            </a:r>
            <a:r>
              <a:rPr lang="en-US" sz="1050" dirty="0" err="1"/>
              <a:t>Finbert</a:t>
            </a:r>
            <a:r>
              <a:rPr lang="en-US" sz="1050" dirty="0"/>
              <a:t>: Financial sentiment analysis with pre-trained language models. </a:t>
            </a:r>
            <a:r>
              <a:rPr lang="en-US" sz="1050" dirty="0" err="1"/>
              <a:t>arXiv</a:t>
            </a:r>
            <a:r>
              <a:rPr lang="en-US" sz="1050" dirty="0"/>
              <a:t> preprint arXiv:1908.10063.</a:t>
            </a:r>
          </a:p>
          <a:p>
            <a:pPr marL="15240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050" dirty="0"/>
              <a:t>[2]	Agrawal, R. (2021). Must Known Techniques for text preprocessing in NLP. Retrieved 28 September 2022, from https://</a:t>
            </a:r>
            <a:r>
              <a:rPr lang="en-US" sz="1050" dirty="0" err="1"/>
              <a:t>www.analyticsvidhya.com</a:t>
            </a:r>
            <a:r>
              <a:rPr lang="en-US" sz="1050" dirty="0"/>
              <a:t>/blog/2021/06/must-known-techniques-for-text-preprocessing-in-</a:t>
            </a:r>
            <a:r>
              <a:rPr lang="en-US" sz="1050" dirty="0" err="1"/>
              <a:t>nlp</a:t>
            </a:r>
            <a:r>
              <a:rPr lang="en-US" sz="1050" dirty="0"/>
              <a:t>/</a:t>
            </a:r>
          </a:p>
          <a:p>
            <a:pPr marL="15240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050" dirty="0"/>
              <a:t>[3]	Kaggle (2020). Daily Financial News for 6000+ Stocks. Retrieved 28 September 2022, from https://</a:t>
            </a:r>
            <a:r>
              <a:rPr lang="en-US" sz="1050" dirty="0" err="1"/>
              <a:t>www.kaggle.com</a:t>
            </a:r>
            <a:r>
              <a:rPr lang="en-US" sz="1050" dirty="0"/>
              <a:t>/datasets/</a:t>
            </a:r>
            <a:r>
              <a:rPr lang="en-US" sz="1050" dirty="0" err="1"/>
              <a:t>miguelaenlle</a:t>
            </a:r>
            <a:r>
              <a:rPr lang="en-US" sz="1050" dirty="0"/>
              <a:t>/</a:t>
            </a:r>
            <a:r>
              <a:rPr lang="en-US" sz="1050" dirty="0" err="1"/>
              <a:t>massive-stock-news-analysis-db-for-nlpbacktests?resource</a:t>
            </a:r>
            <a:r>
              <a:rPr lang="en-US" sz="1050" dirty="0"/>
              <a:t>=</a:t>
            </a:r>
            <a:r>
              <a:rPr lang="en-US" sz="1050" dirty="0" err="1"/>
              <a:t>download&amp;select</a:t>
            </a:r>
            <a:r>
              <a:rPr lang="en-US" sz="1050" dirty="0"/>
              <a:t>=</a:t>
            </a:r>
            <a:r>
              <a:rPr lang="en-US" sz="1050" dirty="0" err="1"/>
              <a:t>raw_partner_headlines.csv</a:t>
            </a:r>
            <a:endParaRPr lang="en-US" sz="1050" dirty="0"/>
          </a:p>
          <a:p>
            <a:pPr marL="15240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050" dirty="0"/>
              <a:t>[4]	Devlin, J., Chang, M. W., Lee, K., &amp; Toutanova, K. (2018). Bert: Pre-training of deep bidirectional transformers for language understanding. </a:t>
            </a:r>
            <a:r>
              <a:rPr lang="en-US" sz="1050" dirty="0" err="1"/>
              <a:t>arXiv</a:t>
            </a:r>
            <a:r>
              <a:rPr lang="en-US" sz="1050" dirty="0"/>
              <a:t> preprint arXiv:1810.04805.</a:t>
            </a:r>
          </a:p>
          <a:p>
            <a:pPr marL="15240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050" dirty="0"/>
              <a:t>[5]	Huggingface. (2022). Pipelines . Retrieved 28 September 2022, from https://</a:t>
            </a:r>
            <a:r>
              <a:rPr lang="en-US" sz="1050" dirty="0" err="1"/>
              <a:t>huggingface.co</a:t>
            </a:r>
            <a:r>
              <a:rPr lang="en-US" sz="1050" dirty="0"/>
              <a:t>/docs/transformers/</a:t>
            </a:r>
            <a:r>
              <a:rPr lang="en-US" sz="1050" dirty="0" err="1"/>
              <a:t>main_classes</a:t>
            </a:r>
            <a:r>
              <a:rPr lang="en-US" sz="1050" dirty="0"/>
              <a:t>/pipelines</a:t>
            </a:r>
          </a:p>
          <a:p>
            <a:pPr marL="15240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050" dirty="0"/>
              <a:t>[6]	Reimers, N. (2022). </a:t>
            </a:r>
            <a:r>
              <a:rPr lang="en-US" sz="1050" dirty="0" err="1"/>
              <a:t>Quickstart</a:t>
            </a:r>
            <a:r>
              <a:rPr lang="en-US" sz="1050" dirty="0"/>
              <a:t> — Sentence-Transformers documentation. Retrieved 28 September 2022, from https://</a:t>
            </a:r>
            <a:r>
              <a:rPr lang="en-US" sz="1050" dirty="0" err="1"/>
              <a:t>www.sbert.net</a:t>
            </a:r>
            <a:r>
              <a:rPr lang="en-US" sz="1050" dirty="0"/>
              <a:t>/docs/</a:t>
            </a:r>
            <a:r>
              <a:rPr lang="en-US" sz="1050" dirty="0" err="1"/>
              <a:t>quickstart.html</a:t>
            </a:r>
            <a:endParaRPr lang="en-US" sz="1050" dirty="0"/>
          </a:p>
          <a:p>
            <a:pPr marL="15240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en-US" sz="1050" dirty="0"/>
              <a:t>[7]	Tran, C. (2020). Tutorial: Fine-tuning BERT for Sentiment Analysis - by Skim AI. Retrieved 28 September 2022, from https://</a:t>
            </a:r>
            <a:r>
              <a:rPr lang="en-US" sz="1050" dirty="0" err="1"/>
              <a:t>skimai.com</a:t>
            </a:r>
            <a:r>
              <a:rPr lang="en-US" sz="1050" dirty="0"/>
              <a:t>/fine-tuning-</a:t>
            </a:r>
            <a:r>
              <a:rPr lang="en-US" sz="1050" dirty="0" err="1"/>
              <a:t>bert</a:t>
            </a:r>
            <a:r>
              <a:rPr lang="en-US" sz="1050" dirty="0"/>
              <a:t>-for-sentiment-analysis/</a:t>
            </a:r>
          </a:p>
          <a:p>
            <a:pPr marL="152400" indent="0">
              <a:lnSpc>
                <a:spcPct val="114000"/>
              </a:lnSpc>
              <a:spcAft>
                <a:spcPts val="600"/>
              </a:spcAft>
              <a:buNone/>
            </a:pPr>
            <a:endParaRPr lang="en-US" sz="1050" dirty="0"/>
          </a:p>
          <a:p>
            <a:pPr marL="152400" indent="0">
              <a:lnSpc>
                <a:spcPct val="114000"/>
              </a:lnSpc>
              <a:spcAft>
                <a:spcPts val="600"/>
              </a:spcAft>
              <a:buNone/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27247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524786" y="1206795"/>
            <a:ext cx="8094428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800" dirty="0"/>
              <a:t>Welcome</a:t>
            </a:r>
            <a:r>
              <a:rPr lang="zh-CN" altLang="en-US" sz="4800" dirty="0"/>
              <a:t> </a:t>
            </a:r>
            <a:r>
              <a:rPr lang="en-US" altLang="zh-CN" sz="4800" dirty="0"/>
              <a:t>for</a:t>
            </a:r>
            <a:r>
              <a:rPr lang="zh-CN" altLang="en-US" sz="4800" dirty="0"/>
              <a:t> </a:t>
            </a:r>
            <a:r>
              <a:rPr lang="en-US" altLang="zh-CN" sz="4800" dirty="0"/>
              <a:t>Q&amp;A</a:t>
            </a:r>
            <a:br>
              <a:rPr lang="en-US" altLang="zh-CN" sz="4800" dirty="0"/>
            </a:br>
            <a:br>
              <a:rPr lang="en-US" altLang="zh-CN" sz="4800" dirty="0"/>
            </a:br>
            <a:r>
              <a:rPr lang="en-US" altLang="zh-CN" sz="4800" dirty="0"/>
              <a:t>Thank</a:t>
            </a:r>
            <a:r>
              <a:rPr lang="zh-CN" altLang="en-US" sz="4800" dirty="0"/>
              <a:t> </a:t>
            </a:r>
            <a:r>
              <a:rPr lang="en-US" altLang="zh-CN" sz="4800" dirty="0"/>
              <a:t>you</a:t>
            </a:r>
            <a:r>
              <a:rPr lang="zh-CN" altLang="en-US" sz="4800" dirty="0"/>
              <a:t> </a:t>
            </a:r>
            <a:r>
              <a:rPr lang="en-US" altLang="zh-CN" sz="4800" dirty="0"/>
              <a:t>for</a:t>
            </a:r>
            <a:r>
              <a:rPr lang="zh-CN" altLang="en-US" sz="4800" dirty="0"/>
              <a:t> </a:t>
            </a:r>
            <a:r>
              <a:rPr lang="en-US" altLang="zh-CN" sz="4800" dirty="0"/>
              <a:t>listening!</a:t>
            </a:r>
            <a:endParaRPr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699" y="416883"/>
            <a:ext cx="5821225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  <a:endParaRPr dirty="0"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699" y="1256260"/>
            <a:ext cx="8100781" cy="3164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zh-CN" b="1" dirty="0"/>
              <a:t>Financial</a:t>
            </a:r>
            <a:r>
              <a:rPr lang="zh-CN" altLang="en-US" b="1" dirty="0"/>
              <a:t> </a:t>
            </a:r>
            <a:r>
              <a:rPr lang="en-US" altLang="zh-CN" b="1" dirty="0"/>
              <a:t>News</a:t>
            </a:r>
            <a:r>
              <a:rPr lang="zh-CN" altLang="en-US" b="1" dirty="0"/>
              <a:t> </a:t>
            </a:r>
            <a:r>
              <a:rPr lang="en-US" altLang="zh-CN" b="1" dirty="0"/>
              <a:t>Headline</a:t>
            </a:r>
            <a:r>
              <a:rPr lang="zh-CN" altLang="en-US" b="1" dirty="0"/>
              <a:t> </a:t>
            </a:r>
            <a:r>
              <a:rPr lang="en-US" altLang="zh-CN" b="1" dirty="0"/>
              <a:t>Dataset</a:t>
            </a:r>
            <a:r>
              <a:rPr lang="en" b="1" dirty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Kaggle: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https://www.kaggle.com/miguelaenlle/massive-stock-news-analysis-db-for-nlpbacktests?select=raw_partner_headlines.csv</a:t>
            </a:r>
            <a:endParaRPr lang="en" u="sng" dirty="0">
              <a:solidFill>
                <a:schemeClr val="hlink"/>
              </a:solidFill>
            </a:endParaRPr>
          </a:p>
          <a:p>
            <a:pPr marL="628650" lvl="1" indent="-171450"/>
            <a:r>
              <a:rPr lang="en-US" altLang="zh-CN" b="1" dirty="0"/>
              <a:t>S</a:t>
            </a:r>
            <a:r>
              <a:rPr lang="en-US" b="1" dirty="0"/>
              <a:t>tarting </a:t>
            </a:r>
            <a:r>
              <a:rPr lang="en-US" altLang="zh-CN" b="1" dirty="0"/>
              <a:t>D</a:t>
            </a:r>
            <a:r>
              <a:rPr lang="en-US" b="1" dirty="0"/>
              <a:t>ate</a:t>
            </a:r>
            <a:r>
              <a:rPr lang="en-US" altLang="zh-CN" b="1" dirty="0"/>
              <a:t>:</a:t>
            </a:r>
            <a:r>
              <a:rPr lang="zh-CN" altLang="en-US" b="1" dirty="0"/>
              <a:t> </a:t>
            </a:r>
            <a:r>
              <a:rPr lang="en-US" dirty="0"/>
              <a:t>2010-02-03</a:t>
            </a:r>
            <a:r>
              <a:rPr lang="zh-CN" altLang="en-US" dirty="0"/>
              <a:t>  </a:t>
            </a:r>
            <a:r>
              <a:rPr lang="en-US" altLang="zh-CN" dirty="0"/>
              <a:t>/</a:t>
            </a:r>
            <a:r>
              <a:rPr lang="zh-CN" altLang="en-US" dirty="0"/>
              <a:t>  </a:t>
            </a:r>
            <a:r>
              <a:rPr lang="en-US" altLang="zh-CN" b="1" dirty="0"/>
              <a:t>E</a:t>
            </a:r>
            <a:r>
              <a:rPr lang="en-US" b="1" dirty="0"/>
              <a:t>nding </a:t>
            </a:r>
            <a:r>
              <a:rPr lang="en-US" altLang="zh-CN" b="1" dirty="0"/>
              <a:t>D</a:t>
            </a:r>
            <a:r>
              <a:rPr lang="en-US" b="1" dirty="0"/>
              <a:t>ate</a:t>
            </a:r>
            <a:r>
              <a:rPr lang="en-US" altLang="zh-CN" b="1" dirty="0"/>
              <a:t>:</a:t>
            </a:r>
            <a:r>
              <a:rPr lang="en-US" b="1" dirty="0"/>
              <a:t> </a:t>
            </a:r>
            <a:r>
              <a:rPr lang="en-US" dirty="0"/>
              <a:t>2020-06-04</a:t>
            </a:r>
          </a:p>
          <a:p>
            <a:pPr marL="628650" lvl="1" indent="-171450"/>
            <a:r>
              <a:rPr lang="en-US" altLang="zh-CN" b="1" dirty="0"/>
              <a:t>Train,</a:t>
            </a:r>
            <a:r>
              <a:rPr lang="zh-CN" altLang="en-US" b="1" dirty="0"/>
              <a:t> </a:t>
            </a:r>
            <a:r>
              <a:rPr lang="en-US" altLang="zh-CN" b="1" dirty="0"/>
              <a:t>Validate,</a:t>
            </a:r>
            <a:r>
              <a:rPr lang="zh-CN" altLang="en-US" b="1" dirty="0"/>
              <a:t> </a:t>
            </a:r>
            <a:r>
              <a:rPr lang="en-US" altLang="zh-CN" b="1" dirty="0"/>
              <a:t>Test</a:t>
            </a:r>
            <a:r>
              <a:rPr lang="zh-CN" altLang="en-US" b="1" dirty="0"/>
              <a:t> </a:t>
            </a:r>
            <a:r>
              <a:rPr lang="en-US" altLang="zh-CN" b="1" dirty="0"/>
              <a:t>Set:</a:t>
            </a:r>
            <a:r>
              <a:rPr lang="zh-CN" altLang="en-US" b="1" dirty="0"/>
              <a:t> </a:t>
            </a:r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date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60%,</a:t>
            </a:r>
            <a:r>
              <a:rPr lang="zh-CN" altLang="en-US" dirty="0"/>
              <a:t> </a:t>
            </a:r>
            <a:r>
              <a:rPr lang="en-US" altLang="zh-CN" dirty="0"/>
              <a:t>13%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27%</a:t>
            </a:r>
            <a:endParaRPr lang="en-US" dirty="0"/>
          </a:p>
          <a:p>
            <a:pPr marL="171450" indent="-171450"/>
            <a:endParaRPr lang="en-US" b="1" dirty="0"/>
          </a:p>
          <a:p>
            <a:pPr marL="171450" indent="-171450"/>
            <a:r>
              <a:rPr lang="en-US" altLang="zh-CN" b="1" dirty="0"/>
              <a:t>Tag</a:t>
            </a:r>
            <a:r>
              <a:rPr lang="zh-CN" altLang="en-US" b="1" dirty="0"/>
              <a:t> </a:t>
            </a:r>
            <a:r>
              <a:rPr lang="en-US" altLang="zh-CN" b="1" dirty="0"/>
              <a:t>Label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Supervised</a:t>
            </a:r>
            <a:r>
              <a:rPr lang="zh-CN" altLang="en-US" b="1" dirty="0"/>
              <a:t> </a:t>
            </a:r>
            <a:r>
              <a:rPr lang="en-US" altLang="zh-CN" b="1" dirty="0"/>
              <a:t>Machine</a:t>
            </a:r>
            <a:r>
              <a:rPr lang="zh-CN" altLang="en-US" b="1" dirty="0"/>
              <a:t> </a:t>
            </a:r>
            <a:r>
              <a:rPr lang="en-US" altLang="zh-CN" b="1" dirty="0"/>
              <a:t>Learning:</a:t>
            </a:r>
          </a:p>
          <a:p>
            <a:pPr marL="628650" lvl="1" indent="-171450"/>
            <a:r>
              <a:rPr lang="en-US" altLang="zh-CN" b="1" dirty="0"/>
              <a:t>Label</a:t>
            </a:r>
            <a:r>
              <a:rPr lang="zh-CN" altLang="en-US" b="1" dirty="0"/>
              <a:t> </a:t>
            </a:r>
            <a:r>
              <a:rPr lang="en-US" altLang="zh-CN" b="1" dirty="0"/>
              <a:t>Type</a:t>
            </a:r>
            <a:r>
              <a:rPr lang="zh-CN" altLang="en-US" b="1" dirty="0"/>
              <a:t> </a:t>
            </a:r>
            <a:r>
              <a:rPr lang="en-US" altLang="zh-CN" b="1" dirty="0"/>
              <a:t>I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u="sng" dirty="0"/>
              <a:t>Next</a:t>
            </a:r>
            <a:r>
              <a:rPr lang="zh-CN" altLang="en-US" u="sng" dirty="0"/>
              <a:t> </a:t>
            </a:r>
            <a:r>
              <a:rPr lang="en-US" altLang="zh-CN" u="sng" dirty="0"/>
              <a:t>day’s</a:t>
            </a:r>
            <a:r>
              <a:rPr lang="zh-CN" altLang="en-US" u="sng" dirty="0"/>
              <a:t> </a:t>
            </a:r>
            <a:r>
              <a:rPr lang="en-US" altLang="zh-CN" u="sng" dirty="0"/>
              <a:t>daily</a:t>
            </a:r>
            <a:r>
              <a:rPr lang="zh-CN" altLang="en-US" u="sng" dirty="0"/>
              <a:t> </a:t>
            </a:r>
            <a:r>
              <a:rPr lang="en-US" altLang="zh-CN" u="sng" dirty="0"/>
              <a:t>r</a:t>
            </a:r>
            <a:r>
              <a:rPr lang="en-US" u="sng" dirty="0"/>
              <a:t>eturn</a:t>
            </a:r>
            <a:r>
              <a:rPr lang="en-US" dirty="0"/>
              <a:t> of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headline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label,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positive,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-0</a:t>
            </a:r>
            <a:r>
              <a:rPr lang="en-US" dirty="0"/>
              <a:t>.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sentiment</a:t>
            </a:r>
            <a:r>
              <a:rPr lang="zh-CN" altLang="en-US" dirty="0"/>
              <a:t> </a:t>
            </a:r>
            <a:r>
              <a:rPr lang="en-US" altLang="zh-CN" dirty="0"/>
              <a:t>label.</a:t>
            </a:r>
            <a:endParaRPr lang="en-US" altLang="zh-CN" b="1" dirty="0"/>
          </a:p>
          <a:p>
            <a:pPr marL="628650" lvl="1" indent="-171450"/>
            <a:r>
              <a:rPr lang="en-US" altLang="zh-CN" b="1" dirty="0"/>
              <a:t>Label</a:t>
            </a:r>
            <a:r>
              <a:rPr lang="zh-CN" altLang="en-US" b="1" dirty="0"/>
              <a:t> </a:t>
            </a:r>
            <a:r>
              <a:rPr lang="en-US" altLang="zh-CN" b="1" dirty="0"/>
              <a:t>Type</a:t>
            </a:r>
            <a:r>
              <a:rPr lang="zh-CN" altLang="en-US" b="1" dirty="0"/>
              <a:t> </a:t>
            </a:r>
            <a:r>
              <a:rPr lang="en-US" altLang="zh-CN" b="1" dirty="0"/>
              <a:t>II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u="sng" dirty="0"/>
              <a:t>P</a:t>
            </a:r>
            <a:r>
              <a:rPr lang="en-US" u="sng" dirty="0"/>
              <a:t>ipeline of sentiment</a:t>
            </a:r>
            <a:r>
              <a:rPr lang="zh-CN" altLang="en-US" u="sng" dirty="0"/>
              <a:t> </a:t>
            </a:r>
            <a:r>
              <a:rPr lang="en-US" u="sng" dirty="0"/>
              <a:t>analysis with </a:t>
            </a:r>
            <a:r>
              <a:rPr lang="en-US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FinBERT</a:t>
            </a:r>
            <a:r>
              <a:rPr lang="zh-CN" altLang="en-US" dirty="0"/>
              <a:t> </a:t>
            </a:r>
            <a:r>
              <a:rPr lang="en-US" dirty="0"/>
              <a:t>which is a pre-trained NLP model</a:t>
            </a:r>
            <a:r>
              <a:rPr lang="zh-CN" altLang="en-US" dirty="0"/>
              <a:t> </a:t>
            </a:r>
            <a:r>
              <a:rPr lang="en-US" dirty="0"/>
              <a:t>in finance domain</a:t>
            </a:r>
            <a:r>
              <a:rPr lang="en-US" altLang="zh-CN" dirty="0"/>
              <a:t>.</a:t>
            </a:r>
            <a:r>
              <a:rPr lang="en-US" dirty="0"/>
              <a:t> </a:t>
            </a:r>
            <a:r>
              <a:rPr lang="en-US" altLang="zh-CN" dirty="0"/>
              <a:t>Use</a:t>
            </a:r>
            <a:r>
              <a:rPr lang="en-US" dirty="0"/>
              <a:t> ‘positive’ and ‘negative’ sentiments </a:t>
            </a:r>
            <a:r>
              <a:rPr lang="en-US" altLang="zh-CN" dirty="0"/>
              <a:t>&amp;</a:t>
            </a:r>
            <a:r>
              <a:rPr lang="en-US" dirty="0"/>
              <a:t> dropped ‘neutral’ labels</a:t>
            </a:r>
            <a:r>
              <a:rPr lang="en-US" altLang="zh-CN" dirty="0"/>
              <a:t>.</a:t>
            </a:r>
            <a:endParaRPr lang="en-US" dirty="0"/>
          </a:p>
          <a:p>
            <a:pPr marL="171450" indent="-171450">
              <a:lnSpc>
                <a:spcPct val="100000"/>
              </a:lnSpc>
            </a:pPr>
            <a:endParaRPr lang="en-US" b="1" dirty="0"/>
          </a:p>
          <a:p>
            <a:pPr marL="171450" indent="-171450">
              <a:lnSpc>
                <a:spcPct val="100000"/>
              </a:lnSpc>
            </a:pPr>
            <a:endParaRPr lang="en-US" b="1" dirty="0"/>
          </a:p>
          <a:p>
            <a:pPr marL="0" indent="0">
              <a:lnSpc>
                <a:spcPct val="100000"/>
              </a:lnSpc>
              <a:buNone/>
            </a:pPr>
            <a:endParaRPr lang="en-US" b="1" dirty="0"/>
          </a:p>
          <a:p>
            <a:pPr marL="0" indent="0">
              <a:lnSpc>
                <a:spcPct val="100000"/>
              </a:lnSpc>
              <a:buNone/>
            </a:pPr>
            <a:endParaRPr lang="en" b="1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u="sng" dirty="0">
              <a:solidFill>
                <a:schemeClr val="hlink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u="sng" dirty="0">
              <a:solidFill>
                <a:schemeClr val="hlink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u="sng" dirty="0">
              <a:solidFill>
                <a:schemeClr val="hlink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" name="Google Shape;151;p25">
            <a:extLst>
              <a:ext uri="{FF2B5EF4-FFF2-40B4-BE49-F238E27FC236}">
                <a16:creationId xmlns:a16="http://schemas.microsoft.com/office/drawing/2014/main" id="{4B24E35D-58CF-D142-87B1-CF3E081DBA7F}"/>
              </a:ext>
            </a:extLst>
          </p:cNvPr>
          <p:cNvCxnSpPr/>
          <p:nvPr/>
        </p:nvCxnSpPr>
        <p:spPr>
          <a:xfrm>
            <a:off x="418229" y="1034614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901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TF-IDF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Bayes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dirty="0"/>
          </a:p>
        </p:txBody>
      </p:sp>
      <p:sp>
        <p:nvSpPr>
          <p:cNvPr id="2" name="Google Shape;89;p17">
            <a:extLst>
              <a:ext uri="{FF2B5EF4-FFF2-40B4-BE49-F238E27FC236}">
                <a16:creationId xmlns:a16="http://schemas.microsoft.com/office/drawing/2014/main" id="{C3B8B13F-941A-CF60-1550-B9B28D3BAB61}"/>
              </a:ext>
            </a:extLst>
          </p:cNvPr>
          <p:cNvSpPr txBox="1"/>
          <p:nvPr/>
        </p:nvSpPr>
        <p:spPr>
          <a:xfrm>
            <a:off x="3916154" y="1661128"/>
            <a:ext cx="5063778" cy="3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r>
              <a:rPr lang="en" sz="250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50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3890-5FB7-5E83-DB97-952560B65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75" y="795900"/>
            <a:ext cx="4079100" cy="1482300"/>
          </a:xfrm>
        </p:spPr>
        <p:txBody>
          <a:bodyPr/>
          <a:lstStyle/>
          <a:p>
            <a:r>
              <a:rPr lang="en-US" altLang="zh-CN" dirty="0"/>
              <a:t>Baseline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sz="1600" b="1" dirty="0">
                <a:latin typeface="Montserrat"/>
                <a:sym typeface="Montserrat"/>
              </a:rPr>
              <a:t>TF-IDF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+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Multinominal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Naïve</a:t>
            </a:r>
            <a:r>
              <a:rPr lang="zh-CN" altLang="en-US" sz="1600" b="1" dirty="0">
                <a:latin typeface="Montserrat"/>
                <a:sym typeface="Montserrat"/>
              </a:rPr>
              <a:t> </a:t>
            </a:r>
            <a:r>
              <a:rPr lang="en-US" altLang="zh-CN" sz="1600" b="1" dirty="0">
                <a:latin typeface="Montserrat"/>
                <a:sym typeface="Montserrat"/>
              </a:rPr>
              <a:t>Bayes</a:t>
            </a:r>
            <a:endParaRPr lang="en-US" sz="1100" b="1" dirty="0">
              <a:latin typeface="Montserrat"/>
              <a:sym typeface="Montserra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53635-B0FD-C1CF-3D23-2FBB483FE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75" y="2659350"/>
            <a:ext cx="3955800" cy="1235100"/>
          </a:xfrm>
        </p:spPr>
        <p:txBody>
          <a:bodyPr/>
          <a:lstStyle/>
          <a:p>
            <a:pPr marL="0" indent="-228600">
              <a:lnSpc>
                <a:spcPct val="12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altLang="zh-CN" sz="1100" dirty="0"/>
              <a:t>Data</a:t>
            </a:r>
            <a:r>
              <a:rPr lang="zh-CN" altLang="en-US" sz="1100" dirty="0"/>
              <a:t> </a:t>
            </a:r>
            <a:r>
              <a:rPr lang="en-US" altLang="zh-CN" sz="1100" dirty="0"/>
              <a:t>Examples:</a:t>
            </a:r>
          </a:p>
          <a:p>
            <a:pPr marL="0" indent="0"/>
            <a:endParaRPr lang="en-US" sz="11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D9E29-DD24-FFA6-554A-6EDF700099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95900"/>
            <a:ext cx="3837000" cy="3551700"/>
          </a:xfrm>
        </p:spPr>
        <p:txBody>
          <a:bodyPr/>
          <a:lstStyle/>
          <a:p>
            <a:pPr marL="228600" indent="-228600">
              <a:lnSpc>
                <a:spcPct val="150000"/>
              </a:lnSpc>
              <a:buSzPts val="1200"/>
              <a:buFont typeface="+mj-lt"/>
              <a:buAutoNum type="alphaUcPeriod"/>
            </a:pPr>
            <a:r>
              <a:rPr lang="en-US" altLang="zh-CN" sz="1200" b="1" dirty="0"/>
              <a:t>Pre-Processing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Steps:</a:t>
            </a:r>
            <a:endParaRPr lang="en-US" sz="1200" b="1" dirty="0"/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100" dirty="0"/>
              <a:t>E</a:t>
            </a:r>
            <a:r>
              <a:rPr lang="en-US" sz="1100" dirty="0"/>
              <a:t>xpanding contractions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100" dirty="0"/>
              <a:t>L</a:t>
            </a:r>
            <a:r>
              <a:rPr lang="en-US" sz="1100" dirty="0"/>
              <a:t>owercasing headlines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100" dirty="0"/>
              <a:t>R</a:t>
            </a:r>
            <a:r>
              <a:rPr lang="en-US" sz="1100" dirty="0"/>
              <a:t>emoving punctuations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100" dirty="0"/>
              <a:t>R</a:t>
            </a:r>
            <a:r>
              <a:rPr lang="en-US" sz="1100" dirty="0"/>
              <a:t>emoving digits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100" dirty="0"/>
              <a:t>Lemmatization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100" dirty="0"/>
              <a:t>R</a:t>
            </a:r>
            <a:r>
              <a:rPr lang="en-US" sz="1100" dirty="0"/>
              <a:t>emoving extra whitespaces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SzPts val="1200"/>
              <a:buNone/>
            </a:pPr>
            <a:endParaRPr lang="en-US" sz="1100" dirty="0"/>
          </a:p>
          <a:p>
            <a:pPr marL="228600" indent="-228600">
              <a:lnSpc>
                <a:spcPct val="150000"/>
              </a:lnSpc>
              <a:buSzPts val="1200"/>
              <a:buFont typeface="+mj-lt"/>
              <a:buAutoNum type="alphaUcPeriod"/>
            </a:pPr>
            <a:r>
              <a:rPr lang="en-US" altLang="zh-CN" sz="1200" b="1" dirty="0"/>
              <a:t>T</a:t>
            </a:r>
            <a:r>
              <a:rPr lang="en-US" sz="1200" b="1" dirty="0"/>
              <a:t>F-IDF Vectorizer</a:t>
            </a:r>
            <a:r>
              <a:rPr lang="en-US" altLang="zh-CN" sz="1200" b="1" dirty="0"/>
              <a:t>:</a:t>
            </a:r>
            <a:endParaRPr lang="en-US" sz="1200" b="1" dirty="0"/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100" dirty="0"/>
              <a:t>Consider</a:t>
            </a:r>
            <a:r>
              <a:rPr lang="zh-CN" altLang="en-US" sz="1100" dirty="0"/>
              <a:t> </a:t>
            </a:r>
            <a:r>
              <a:rPr lang="en-US" altLang="zh-CN" sz="1100" dirty="0"/>
              <a:t>1-gram</a:t>
            </a:r>
            <a:r>
              <a:rPr lang="zh-CN" altLang="en-US" sz="1100" dirty="0"/>
              <a:t> </a:t>
            </a:r>
            <a:r>
              <a:rPr lang="en-US" altLang="zh-CN" sz="1100" dirty="0"/>
              <a:t>to</a:t>
            </a:r>
            <a:r>
              <a:rPr lang="zh-CN" altLang="en-US" sz="1100" dirty="0"/>
              <a:t> </a:t>
            </a:r>
            <a:r>
              <a:rPr lang="en-US" altLang="zh-CN" sz="1100" dirty="0"/>
              <a:t>3</a:t>
            </a:r>
            <a:r>
              <a:rPr lang="en-US" sz="1100" dirty="0"/>
              <a:t>-gram</a:t>
            </a:r>
            <a:r>
              <a:rPr lang="zh-CN" altLang="en-US" sz="1100" dirty="0"/>
              <a:t> </a:t>
            </a:r>
            <a:r>
              <a:rPr lang="en-US" altLang="zh-CN" sz="1100" dirty="0"/>
              <a:t>w</a:t>
            </a:r>
            <a:r>
              <a:rPr lang="en-US" sz="1100" dirty="0"/>
              <a:t>ords 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100" dirty="0"/>
              <a:t>R</a:t>
            </a:r>
            <a:r>
              <a:rPr lang="en-US" sz="1100" dirty="0"/>
              <a:t>emoved stop words</a:t>
            </a:r>
            <a:r>
              <a:rPr lang="zh-CN" altLang="en-US" sz="1100" dirty="0"/>
              <a:t> </a:t>
            </a:r>
            <a:r>
              <a:rPr lang="en-US" altLang="zh-CN" sz="1100" dirty="0"/>
              <a:t>in</a:t>
            </a:r>
            <a:r>
              <a:rPr lang="zh-CN" altLang="en-US" sz="1100" dirty="0"/>
              <a:t> </a:t>
            </a:r>
            <a:r>
              <a:rPr lang="en-US" sz="1100" dirty="0"/>
              <a:t>English 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100" dirty="0"/>
              <a:t>T</a:t>
            </a:r>
            <a:r>
              <a:rPr lang="en-US" sz="1100" dirty="0"/>
              <a:t>ransform headlines into vectors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D4A1F-F04F-FC24-ADCA-5CB92779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5" y="2991937"/>
            <a:ext cx="3955800" cy="10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8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353635-B0FD-C1CF-3D23-2FBB483FE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75" y="2659350"/>
            <a:ext cx="3955800" cy="1235100"/>
          </a:xfrm>
        </p:spPr>
        <p:txBody>
          <a:bodyPr/>
          <a:lstStyle/>
          <a:p>
            <a:pPr marL="0" indent="-228600">
              <a:lnSpc>
                <a:spcPct val="12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100" b="1" dirty="0"/>
              <a:t>MNB model </a:t>
            </a:r>
            <a:r>
              <a:rPr lang="en-US" sz="1100" dirty="0"/>
              <a:t>is suitable for classification with discrete features, such as TF-IDF vector</a:t>
            </a:r>
          </a:p>
          <a:p>
            <a:pPr marL="0" indent="-228600">
              <a:lnSpc>
                <a:spcPct val="125000"/>
              </a:lnSpc>
              <a:buSzPts val="1200"/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0" indent="-228600">
              <a:lnSpc>
                <a:spcPct val="12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100" b="1" dirty="0"/>
              <a:t>Baseline Model 1 &amp; 2</a:t>
            </a:r>
            <a:r>
              <a:rPr lang="en-US" sz="1100" dirty="0"/>
              <a:t> stand for employing TF-IDF Vectorizer and MNB Classifier on Label Type I &amp; II.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D9E29-DD24-FFA6-554A-6EDF700099C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843097"/>
            <a:ext cx="3542348" cy="3632505"/>
          </a:xfrm>
        </p:spPr>
        <p:txBody>
          <a:bodyPr/>
          <a:lstStyle/>
          <a:p>
            <a:pPr marL="228600" indent="-228600">
              <a:lnSpc>
                <a:spcPct val="150000"/>
              </a:lnSpc>
              <a:buSzPts val="1200"/>
              <a:buFont typeface="+mj-lt"/>
              <a:buAutoNum type="alphaUcPeriod" startAt="3"/>
            </a:pPr>
            <a:r>
              <a:rPr lang="en-US" sz="1200" b="1" dirty="0"/>
              <a:t>Hyperparameter Tuning</a:t>
            </a:r>
            <a:r>
              <a:rPr lang="en-US" altLang="zh-CN" sz="1200" b="1" dirty="0"/>
              <a:t>:</a:t>
            </a:r>
            <a:endParaRPr lang="en-US" sz="1200" b="1" dirty="0"/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altLang="zh-CN" sz="1200" dirty="0"/>
              <a:t>T</a:t>
            </a:r>
            <a:r>
              <a:rPr lang="en-US" sz="1200" dirty="0"/>
              <a:t>une alpha smoothing parameter 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Compare AUC score from 5-Fold cross validation on training set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endParaRPr lang="en-US" sz="1200" dirty="0"/>
          </a:p>
          <a:p>
            <a:pPr marL="2286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lphaUcPeriod" startAt="4"/>
            </a:pPr>
            <a:r>
              <a:rPr lang="en-US" sz="1200" b="1" dirty="0"/>
              <a:t>Validation Set Evaluation: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Produce ROC curve and AUC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Calculate accuracy score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endParaRPr lang="en-US" sz="1200" dirty="0"/>
          </a:p>
          <a:p>
            <a:pPr marL="2286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lphaUcPeriod" startAt="5"/>
            </a:pPr>
            <a:r>
              <a:rPr lang="en-US" sz="1200" b="1" dirty="0"/>
              <a:t>Report on Test Set: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Apply the best model</a:t>
            </a:r>
          </a:p>
          <a:p>
            <a:pPr marL="685800" lvl="1" indent="-228600">
              <a:lnSpc>
                <a:spcPct val="150000"/>
              </a:lnSpc>
              <a:spcBef>
                <a:spcPts val="0"/>
              </a:spcBef>
              <a:buSzPts val="1200"/>
              <a:buFont typeface="+mj-lt"/>
              <a:buAutoNum type="arabicParenR"/>
            </a:pPr>
            <a:r>
              <a:rPr lang="en-US" sz="1200" dirty="0"/>
              <a:t>Use confusion matrix and classification report</a:t>
            </a:r>
            <a:endParaRPr lang="en-US" sz="11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3C45B09-7D15-5170-8BFF-F0E672EFBD46}"/>
              </a:ext>
            </a:extLst>
          </p:cNvPr>
          <p:cNvSpPr txBox="1">
            <a:spLocks/>
          </p:cNvSpPr>
          <p:nvPr/>
        </p:nvSpPr>
        <p:spPr>
          <a:xfrm>
            <a:off x="294375" y="795900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/>
              <a:t>Baseline</a:t>
            </a:r>
            <a:r>
              <a:rPr lang="zh-CN" altLang="en-US"/>
              <a:t> </a:t>
            </a:r>
            <a:r>
              <a:rPr lang="en-US" altLang="zh-CN"/>
              <a:t>Model</a:t>
            </a:r>
            <a:br>
              <a:rPr lang="en-US" altLang="zh-CN"/>
            </a:br>
            <a:br>
              <a:rPr lang="en-US" altLang="zh-CN"/>
            </a:br>
            <a:r>
              <a:rPr lang="en-US" altLang="zh-CN" sz="1600" b="1">
                <a:latin typeface="Montserrat"/>
                <a:sym typeface="Montserrat"/>
              </a:rPr>
              <a:t>TF-IDF</a:t>
            </a:r>
            <a:r>
              <a:rPr lang="zh-CN" altLang="en-US" sz="1600" b="1">
                <a:latin typeface="Montserrat"/>
                <a:sym typeface="Montserrat"/>
              </a:rPr>
              <a:t> </a:t>
            </a:r>
            <a:r>
              <a:rPr lang="en-US" altLang="zh-CN" sz="1600" b="1">
                <a:latin typeface="Montserrat"/>
                <a:sym typeface="Montserrat"/>
              </a:rPr>
              <a:t>+</a:t>
            </a:r>
            <a:r>
              <a:rPr lang="zh-CN" altLang="en-US" sz="1600" b="1">
                <a:latin typeface="Montserrat"/>
                <a:sym typeface="Montserrat"/>
              </a:rPr>
              <a:t> </a:t>
            </a:r>
            <a:r>
              <a:rPr lang="en-US" altLang="zh-CN" sz="1600" b="1">
                <a:latin typeface="Montserrat"/>
                <a:sym typeface="Montserrat"/>
              </a:rPr>
              <a:t>Multinominal</a:t>
            </a:r>
            <a:r>
              <a:rPr lang="zh-CN" altLang="en-US" sz="1600" b="1">
                <a:latin typeface="Montserrat"/>
                <a:sym typeface="Montserrat"/>
              </a:rPr>
              <a:t> </a:t>
            </a:r>
            <a:r>
              <a:rPr lang="en-US" altLang="zh-CN" sz="1600" b="1">
                <a:latin typeface="Montserrat"/>
                <a:sym typeface="Montserrat"/>
              </a:rPr>
              <a:t>Naïve</a:t>
            </a:r>
            <a:r>
              <a:rPr lang="zh-CN" altLang="en-US" sz="1600" b="1">
                <a:latin typeface="Montserrat"/>
                <a:sym typeface="Montserrat"/>
              </a:rPr>
              <a:t> </a:t>
            </a:r>
            <a:r>
              <a:rPr lang="en-US" altLang="zh-CN" sz="1600" b="1">
                <a:latin typeface="Montserrat"/>
                <a:sym typeface="Montserrat"/>
              </a:rPr>
              <a:t>Bayes</a:t>
            </a:r>
            <a:endParaRPr lang="en-US" sz="1100" b="1" dirty="0"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2131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2FD1-BD14-E353-CB59-5A090166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6408"/>
            <a:ext cx="4260300" cy="1059300"/>
          </a:xfrm>
        </p:spPr>
        <p:txBody>
          <a:bodyPr/>
          <a:lstStyle/>
          <a:p>
            <a:r>
              <a:rPr lang="en-US" sz="2400" dirty="0"/>
              <a:t>Baseline Model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5AE98-742F-2FED-A46B-110AAA164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56057"/>
            <a:ext cx="4260300" cy="3612601"/>
          </a:xfrm>
        </p:spPr>
        <p:txBody>
          <a:bodyPr/>
          <a:lstStyle/>
          <a:p>
            <a:r>
              <a:rPr lang="en-US" dirty="0"/>
              <a:t>Training Set </a:t>
            </a:r>
            <a:r>
              <a:rPr lang="en-US" b="1" dirty="0"/>
              <a:t>Best Alpha: 3.4</a:t>
            </a:r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- 57.97%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AUC - 65.16%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- 55.81%</a:t>
            </a:r>
          </a:p>
          <a:p>
            <a:pPr lvl="1">
              <a:spcBef>
                <a:spcPts val="0"/>
              </a:spcBef>
            </a:pPr>
            <a:r>
              <a:rPr lang="en-US" dirty="0"/>
              <a:t>Weight avg f1 - 55.15%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8C75D8-E298-770C-2357-88F794448841}"/>
              </a:ext>
            </a:extLst>
          </p:cNvPr>
          <p:cNvSpPr txBox="1">
            <a:spLocks/>
          </p:cNvSpPr>
          <p:nvPr/>
        </p:nvSpPr>
        <p:spPr>
          <a:xfrm>
            <a:off x="4572000" y="426408"/>
            <a:ext cx="42603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/>
              <a:t>Baseline Model 2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C4D25F-2540-F101-1C6A-88F78A175841}"/>
              </a:ext>
            </a:extLst>
          </p:cNvPr>
          <p:cNvSpPr txBox="1">
            <a:spLocks/>
          </p:cNvSpPr>
          <p:nvPr/>
        </p:nvSpPr>
        <p:spPr>
          <a:xfrm>
            <a:off x="4519377" y="956058"/>
            <a:ext cx="4260300" cy="3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Training Set </a:t>
            </a:r>
            <a:r>
              <a:rPr lang="en-US" b="1" dirty="0"/>
              <a:t>Best Alpha: 0.7</a:t>
            </a:r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- 86.56%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AUC - 94.23%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- 79.41%</a:t>
            </a:r>
          </a:p>
          <a:p>
            <a:pPr lvl="1">
              <a:spcBef>
                <a:spcPts val="0"/>
              </a:spcBef>
            </a:pPr>
            <a:r>
              <a:rPr lang="en-US" dirty="0"/>
              <a:t>Weight avg f1 - 78.66%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7294E9-8E99-8B9C-1763-9C1DEDFF3BA9}"/>
              </a:ext>
            </a:extLst>
          </p:cNvPr>
          <p:cNvGrpSpPr/>
          <p:nvPr/>
        </p:nvGrpSpPr>
        <p:grpSpPr>
          <a:xfrm>
            <a:off x="364323" y="2717975"/>
            <a:ext cx="8417550" cy="1850684"/>
            <a:chOff x="316383" y="2991691"/>
            <a:chExt cx="8750147" cy="1923809"/>
          </a:xfrm>
        </p:grpSpPr>
        <p:pic>
          <p:nvPicPr>
            <p:cNvPr id="6" name="图片 1">
              <a:extLst>
                <a:ext uri="{FF2B5EF4-FFF2-40B4-BE49-F238E27FC236}">
                  <a16:creationId xmlns:a16="http://schemas.microsoft.com/office/drawing/2014/main" id="{649EC84E-0713-7835-F4E2-95565649B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1" b="3151"/>
            <a:stretch/>
          </p:blipFill>
          <p:spPr>
            <a:xfrm>
              <a:off x="316383" y="3098421"/>
              <a:ext cx="2168217" cy="1729269"/>
            </a:xfrm>
            <a:prstGeom prst="rect">
              <a:avLst/>
            </a:prstGeom>
          </p:spPr>
        </p:pic>
        <p:pic>
          <p:nvPicPr>
            <p:cNvPr id="8" name="图片 2">
              <a:extLst>
                <a:ext uri="{FF2B5EF4-FFF2-40B4-BE49-F238E27FC236}">
                  <a16:creationId xmlns:a16="http://schemas.microsoft.com/office/drawing/2014/main" id="{C58423E6-C2CD-7D55-A2BE-957501BEF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925" r="14" b="-17"/>
            <a:stretch/>
          </p:blipFill>
          <p:spPr bwMode="auto">
            <a:xfrm>
              <a:off x="2399152" y="2991691"/>
              <a:ext cx="2105990" cy="188854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图片 4">
              <a:extLst>
                <a:ext uri="{FF2B5EF4-FFF2-40B4-BE49-F238E27FC236}">
                  <a16:creationId xmlns:a16="http://schemas.microsoft.com/office/drawing/2014/main" id="{88F05B1A-8803-5996-54A9-7C5E2CF2F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30" b="2530"/>
            <a:stretch/>
          </p:blipFill>
          <p:spPr>
            <a:xfrm>
              <a:off x="4740150" y="3099534"/>
              <a:ext cx="2240094" cy="1799623"/>
            </a:xfrm>
            <a:prstGeom prst="rect">
              <a:avLst/>
            </a:prstGeom>
          </p:spPr>
        </p:pic>
        <p:pic>
          <p:nvPicPr>
            <p:cNvPr id="9" name="图片 5">
              <a:extLst>
                <a:ext uri="{FF2B5EF4-FFF2-40B4-BE49-F238E27FC236}">
                  <a16:creationId xmlns:a16="http://schemas.microsoft.com/office/drawing/2014/main" id="{FE6F8261-3917-6AB6-588F-9497F8E18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" t="1675" r="25" b="20"/>
            <a:stretch/>
          </p:blipFill>
          <p:spPr>
            <a:xfrm>
              <a:off x="6897146" y="3010609"/>
              <a:ext cx="2169384" cy="1904891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7FF59A-8235-280D-C49E-DED2D7B78785}"/>
              </a:ext>
            </a:extLst>
          </p:cNvPr>
          <p:cNvCxnSpPr>
            <a:cxnSpLocks/>
          </p:cNvCxnSpPr>
          <p:nvPr/>
        </p:nvCxnSpPr>
        <p:spPr>
          <a:xfrm>
            <a:off x="4519377" y="426408"/>
            <a:ext cx="0" cy="4142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3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5AE98-742F-2FED-A46B-110AAA164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56057"/>
            <a:ext cx="4260300" cy="3612601"/>
          </a:xfrm>
        </p:spPr>
        <p:txBody>
          <a:bodyPr/>
          <a:lstStyle/>
          <a:p>
            <a:r>
              <a:rPr lang="en-US" dirty="0"/>
              <a:t>Training Set </a:t>
            </a:r>
            <a:r>
              <a:rPr lang="en-US" b="1" dirty="0"/>
              <a:t>Best Alpha: 3.4</a:t>
            </a:r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- 57.97%</a:t>
            </a:r>
          </a:p>
          <a:p>
            <a:pPr lvl="1">
              <a:spcBef>
                <a:spcPts val="0"/>
              </a:spcBef>
            </a:pPr>
            <a:r>
              <a:rPr lang="en-US" dirty="0"/>
              <a:t>AUC - 65.16%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Accuracy - 55.81%</a:t>
            </a:r>
          </a:p>
          <a:p>
            <a:pPr lvl="1">
              <a:spcBef>
                <a:spcPts val="0"/>
              </a:spcBef>
            </a:pPr>
            <a:r>
              <a:rPr lang="en-US" dirty="0"/>
              <a:t>Weight avg f1 - 55.</a:t>
            </a:r>
            <a:r>
              <a:rPr lang="en-US" altLang="zh-CN" dirty="0"/>
              <a:t>04</a:t>
            </a:r>
            <a:r>
              <a:rPr lang="en-US" dirty="0"/>
              <a:t>%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576A70-F8E4-E889-3F2E-2B6C337A9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873613"/>
            <a:ext cx="3748936" cy="1472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D2FD1-BD14-E353-CB59-5A090166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6408"/>
            <a:ext cx="4260300" cy="1059300"/>
          </a:xfrm>
        </p:spPr>
        <p:txBody>
          <a:bodyPr/>
          <a:lstStyle/>
          <a:p>
            <a:r>
              <a:rPr lang="en-US" sz="2400" dirty="0"/>
              <a:t>Baseline Model 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8C75D8-E298-770C-2357-88F794448841}"/>
              </a:ext>
            </a:extLst>
          </p:cNvPr>
          <p:cNvSpPr txBox="1">
            <a:spLocks/>
          </p:cNvSpPr>
          <p:nvPr/>
        </p:nvSpPr>
        <p:spPr>
          <a:xfrm>
            <a:off x="4572000" y="426408"/>
            <a:ext cx="42603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/>
              <a:t>Baseline Model 2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C4D25F-2540-F101-1C6A-88F78A175841}"/>
              </a:ext>
            </a:extLst>
          </p:cNvPr>
          <p:cNvSpPr txBox="1">
            <a:spLocks/>
          </p:cNvSpPr>
          <p:nvPr/>
        </p:nvSpPr>
        <p:spPr>
          <a:xfrm>
            <a:off x="4519377" y="956058"/>
            <a:ext cx="4260300" cy="3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Training Set </a:t>
            </a:r>
            <a:r>
              <a:rPr lang="en-US" b="1" dirty="0"/>
              <a:t>Best Alpha: 0.7</a:t>
            </a:r>
          </a:p>
          <a:p>
            <a:r>
              <a:rPr lang="en-US" dirty="0"/>
              <a:t>Validation Set:</a:t>
            </a:r>
          </a:p>
          <a:p>
            <a:pPr lvl="1">
              <a:spcBef>
                <a:spcPts val="0"/>
              </a:spcBef>
            </a:pPr>
            <a:r>
              <a:rPr lang="en-US" dirty="0"/>
              <a:t>Accuracy - 86.56%</a:t>
            </a:r>
          </a:p>
          <a:p>
            <a:pPr lvl="1">
              <a:spcBef>
                <a:spcPts val="0"/>
              </a:spcBef>
            </a:pPr>
            <a:r>
              <a:rPr lang="en-US" dirty="0"/>
              <a:t>AUC - 94.23%</a:t>
            </a:r>
          </a:p>
          <a:p>
            <a:r>
              <a:rPr lang="en-US" dirty="0"/>
              <a:t>Test Set: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Accuracy - 79.41%</a:t>
            </a:r>
          </a:p>
          <a:p>
            <a:pPr lvl="1">
              <a:spcBef>
                <a:spcPts val="0"/>
              </a:spcBef>
            </a:pPr>
            <a:r>
              <a:rPr lang="en-US" dirty="0"/>
              <a:t>Weight avg f1 </a:t>
            </a:r>
            <a:r>
              <a:rPr lang="en-US" altLang="zh-CN" dirty="0"/>
              <a:t>-</a:t>
            </a:r>
            <a:r>
              <a:rPr lang="en-US" dirty="0"/>
              <a:t> 7</a:t>
            </a:r>
            <a:r>
              <a:rPr lang="en-US" altLang="zh-CN" dirty="0"/>
              <a:t>9.17</a:t>
            </a:r>
            <a:r>
              <a:rPr lang="en-US" dirty="0"/>
              <a:t>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FAA85E-DFEA-7301-C9D0-DA699C29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377" y="2875869"/>
            <a:ext cx="3734642" cy="1469928"/>
          </a:xfrm>
          <a:prstGeom prst="rect">
            <a:avLst/>
          </a:prstGeom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E57C8680-E85B-6A86-231E-93A422D8857C}"/>
              </a:ext>
            </a:extLst>
          </p:cNvPr>
          <p:cNvSpPr/>
          <p:nvPr/>
        </p:nvSpPr>
        <p:spPr>
          <a:xfrm>
            <a:off x="2799956" y="3785428"/>
            <a:ext cx="737826" cy="57298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06F6F143-C17D-4311-B84E-71A99D1777FC}"/>
              </a:ext>
            </a:extLst>
          </p:cNvPr>
          <p:cNvSpPr/>
          <p:nvPr/>
        </p:nvSpPr>
        <p:spPr>
          <a:xfrm>
            <a:off x="7007633" y="3779122"/>
            <a:ext cx="737826" cy="572981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C98CC-53FF-4E3B-F953-E885B524A50C}"/>
              </a:ext>
            </a:extLst>
          </p:cNvPr>
          <p:cNvCxnSpPr>
            <a:cxnSpLocks/>
          </p:cNvCxnSpPr>
          <p:nvPr/>
        </p:nvCxnSpPr>
        <p:spPr>
          <a:xfrm>
            <a:off x="4292353" y="426408"/>
            <a:ext cx="0" cy="41422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793602"/>
      </p:ext>
    </p:extLst>
  </p:cSld>
  <p:clrMapOvr>
    <a:masterClrMapping/>
  </p:clrMapOvr>
</p:sld>
</file>

<file path=ppt/theme/theme1.xml><?xml version="1.0" encoding="utf-8"?>
<a:theme xmlns:a="http://schemas.openxmlformats.org/drawingml/2006/main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2601</Words>
  <Application>Microsoft Macintosh PowerPoint</Application>
  <PresentationFormat>On-screen Show (16:9)</PresentationFormat>
  <Paragraphs>324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Montserrat Black</vt:lpstr>
      <vt:lpstr>Montserrat ExtraBold</vt:lpstr>
      <vt:lpstr>Montserrat</vt:lpstr>
      <vt:lpstr>NYU Bold</vt:lpstr>
      <vt:lpstr> Quantitative Equity Trading Signal Based on Financial News Headlines Sentiment Classification</vt:lpstr>
      <vt:lpstr>Project Goal</vt:lpstr>
      <vt:lpstr>Project Motivation</vt:lpstr>
      <vt:lpstr>Data Preparation</vt:lpstr>
      <vt:lpstr>TF-IDF + Naïve Bayes Model</vt:lpstr>
      <vt:lpstr>Baseline Model  TF-IDF + Multinominal Naïve Bayes</vt:lpstr>
      <vt:lpstr>PowerPoint Presentation</vt:lpstr>
      <vt:lpstr>Baseline Model 1</vt:lpstr>
      <vt:lpstr>Baseline Model 1</vt:lpstr>
      <vt:lpstr>Bert + Random Forest Model</vt:lpstr>
      <vt:lpstr>BERT Model  BERT Transformer + Random Forest</vt:lpstr>
      <vt:lpstr>BERT Model  BERT Transformer + Random Forest</vt:lpstr>
      <vt:lpstr>BERT Model 1</vt:lpstr>
      <vt:lpstr>BERT Model 1</vt:lpstr>
      <vt:lpstr>Baseline Model vs. BERT Model</vt:lpstr>
      <vt:lpstr>Baseline Model 1</vt:lpstr>
      <vt:lpstr>Baseline Model 2</vt:lpstr>
      <vt:lpstr>More Models on Label Type II</vt:lpstr>
      <vt:lpstr>Gaussian NB / RF / Logistic / SVM / TCN</vt:lpstr>
      <vt:lpstr>Gaussian NB / RF / Logistic / SVM / TCN</vt:lpstr>
      <vt:lpstr>Test Examples</vt:lpstr>
      <vt:lpstr>Quantitative Equity Trading Signal</vt:lpstr>
      <vt:lpstr>PowerPoint Presentation</vt:lpstr>
      <vt:lpstr>PowerPoint Presentation</vt:lpstr>
      <vt:lpstr>Equally Weighted Portfolios with BERT + RF Model</vt:lpstr>
      <vt:lpstr>Equally Weighted Portfolios with BERT + SVM Model</vt:lpstr>
      <vt:lpstr>Equally Weighted Portfolios with BERT + SVM Model</vt:lpstr>
      <vt:lpstr>Continuous Stock Tracking</vt:lpstr>
      <vt:lpstr>Continuous Stock Tracking</vt:lpstr>
      <vt:lpstr>Future Improvement</vt:lpstr>
      <vt:lpstr>Reference</vt:lpstr>
      <vt:lpstr>Welcome for Q&amp;A  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BERT and LSTM Text Classification </dc:title>
  <cp:lastModifiedBy>Siyang Huang (22439872)</cp:lastModifiedBy>
  <cp:revision>240</cp:revision>
  <dcterms:modified xsi:type="dcterms:W3CDTF">2022-10-25T07:45:08Z</dcterms:modified>
</cp:coreProperties>
</file>